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5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26"/>
  </p:notesMasterIdLst>
  <p:sldIdLst>
    <p:sldId id="257" r:id="rId2"/>
    <p:sldId id="263" r:id="rId3"/>
    <p:sldId id="265" r:id="rId4"/>
    <p:sldId id="267" r:id="rId5"/>
    <p:sldId id="285" r:id="rId6"/>
    <p:sldId id="274" r:id="rId7"/>
    <p:sldId id="275" r:id="rId8"/>
    <p:sldId id="276" r:id="rId9"/>
    <p:sldId id="277" r:id="rId10"/>
    <p:sldId id="278" r:id="rId11"/>
    <p:sldId id="279" r:id="rId12"/>
    <p:sldId id="259" r:id="rId13"/>
    <p:sldId id="261" r:id="rId14"/>
    <p:sldId id="280" r:id="rId15"/>
    <p:sldId id="281" r:id="rId16"/>
    <p:sldId id="282" r:id="rId17"/>
    <p:sldId id="283" r:id="rId18"/>
    <p:sldId id="284" r:id="rId19"/>
    <p:sldId id="269" r:id="rId20"/>
    <p:sldId id="271" r:id="rId21"/>
    <p:sldId id="270" r:id="rId22"/>
    <p:sldId id="272" r:id="rId23"/>
    <p:sldId id="273" r:id="rId24"/>
    <p:sldId id="266" r:id="rId25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E1324"/>
    <a:srgbClr val="0C499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984" autoAdjust="0"/>
    <p:restoredTop sz="79924" autoAdjust="0"/>
  </p:normalViewPr>
  <p:slideViewPr>
    <p:cSldViewPr snapToGrid="0" showGuides="1">
      <p:cViewPr varScale="1">
        <p:scale>
          <a:sx n="41" d="100"/>
          <a:sy n="41" d="100"/>
        </p:scale>
        <p:origin x="48" y="11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image" Target="../media/image12.pn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image" Target="../media/image12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392E82B-F094-4BF3-87C7-CA50253D8C17}" type="doc">
      <dgm:prSet loTypeId="urn:microsoft.com/office/officeart/2008/layout/PictureStrips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zh-CN" altLang="en-US"/>
        </a:p>
      </dgm:t>
    </dgm:pt>
    <dgm:pt modelId="{0BEC8C1E-C145-428E-A826-98910D610D90}">
      <dgm:prSet phldrT="[文本]"/>
      <dgm:spPr/>
      <dgm:t>
        <a:bodyPr/>
        <a:lstStyle/>
        <a:p>
          <a:r>
            <a:rPr lang="zh-CN" altLang="en-US" dirty="0"/>
            <a:t>    编码时进行单元测试</a:t>
          </a:r>
        </a:p>
      </dgm:t>
    </dgm:pt>
    <dgm:pt modelId="{E20424CB-6F35-4487-8893-637569D09545}" type="parTrans" cxnId="{EF8965F2-BD1C-483F-B30F-0AD701859A6E}">
      <dgm:prSet/>
      <dgm:spPr/>
      <dgm:t>
        <a:bodyPr/>
        <a:lstStyle/>
        <a:p>
          <a:endParaRPr lang="zh-CN" altLang="en-US"/>
        </a:p>
      </dgm:t>
    </dgm:pt>
    <dgm:pt modelId="{E769C116-8424-4D91-9BA1-5F23DEE2560A}" type="sibTrans" cxnId="{EF8965F2-BD1C-483F-B30F-0AD701859A6E}">
      <dgm:prSet/>
      <dgm:spPr/>
      <dgm:t>
        <a:bodyPr/>
        <a:lstStyle/>
        <a:p>
          <a:endParaRPr lang="zh-CN" altLang="en-US"/>
        </a:p>
      </dgm:t>
    </dgm:pt>
    <dgm:pt modelId="{A0212B45-C637-45DC-A60A-81D555BA84D8}">
      <dgm:prSet phldrT="[文本]"/>
      <dgm:spPr/>
      <dgm:t>
        <a:bodyPr/>
        <a:lstStyle/>
        <a:p>
          <a:r>
            <a:rPr lang="zh-CN" altLang="en-US" dirty="0"/>
            <a:t>   数据安全测试</a:t>
          </a:r>
        </a:p>
      </dgm:t>
    </dgm:pt>
    <dgm:pt modelId="{9460C95C-63F8-466D-8221-6887403C4B10}" type="parTrans" cxnId="{67D25BAB-C15B-4804-902F-5B034B4B0B14}">
      <dgm:prSet/>
      <dgm:spPr/>
      <dgm:t>
        <a:bodyPr/>
        <a:lstStyle/>
        <a:p>
          <a:endParaRPr lang="zh-CN" altLang="en-US"/>
        </a:p>
      </dgm:t>
    </dgm:pt>
    <dgm:pt modelId="{ADAE789A-5254-4F64-AFB9-AF0F6D1E328B}" type="sibTrans" cxnId="{67D25BAB-C15B-4804-902F-5B034B4B0B14}">
      <dgm:prSet/>
      <dgm:spPr/>
      <dgm:t>
        <a:bodyPr/>
        <a:lstStyle/>
        <a:p>
          <a:endParaRPr lang="zh-CN" altLang="en-US"/>
        </a:p>
      </dgm:t>
    </dgm:pt>
    <dgm:pt modelId="{296681B0-0DB4-4FA4-AC90-481A4483AA19}">
      <dgm:prSet phldrT="[文本]"/>
      <dgm:spPr/>
      <dgm:t>
        <a:bodyPr/>
        <a:lstStyle/>
        <a:p>
          <a:r>
            <a:rPr lang="zh-CN" altLang="en-US" dirty="0"/>
            <a:t>   系统整体功能测试</a:t>
          </a:r>
        </a:p>
      </dgm:t>
    </dgm:pt>
    <dgm:pt modelId="{66D2CD78-2294-4143-A845-F02D4DB2076B}" type="parTrans" cxnId="{A75B61E9-E276-4A2C-9484-1B89E214D7CE}">
      <dgm:prSet/>
      <dgm:spPr/>
      <dgm:t>
        <a:bodyPr/>
        <a:lstStyle/>
        <a:p>
          <a:endParaRPr lang="zh-CN" altLang="en-US"/>
        </a:p>
      </dgm:t>
    </dgm:pt>
    <dgm:pt modelId="{A4F2AB63-E3A6-4101-9884-33B0704F55E6}" type="sibTrans" cxnId="{A75B61E9-E276-4A2C-9484-1B89E214D7CE}">
      <dgm:prSet/>
      <dgm:spPr/>
      <dgm:t>
        <a:bodyPr/>
        <a:lstStyle/>
        <a:p>
          <a:endParaRPr lang="zh-CN" altLang="en-US"/>
        </a:p>
      </dgm:t>
    </dgm:pt>
    <dgm:pt modelId="{CF292720-02E0-4FFF-A4E1-4901A1E8C5E6}" type="pres">
      <dgm:prSet presAssocID="{B392E82B-F094-4BF3-87C7-CA50253D8C17}" presName="Name0" presStyleCnt="0">
        <dgm:presLayoutVars>
          <dgm:dir/>
          <dgm:resizeHandles val="exact"/>
        </dgm:presLayoutVars>
      </dgm:prSet>
      <dgm:spPr/>
    </dgm:pt>
    <dgm:pt modelId="{BF95C6E7-2D5F-46C2-9110-159531AAEDCC}" type="pres">
      <dgm:prSet presAssocID="{0BEC8C1E-C145-428E-A826-98910D610D90}" presName="composite" presStyleCnt="0"/>
      <dgm:spPr/>
    </dgm:pt>
    <dgm:pt modelId="{23445723-6584-4A9C-BD10-9E0107D80880}" type="pres">
      <dgm:prSet presAssocID="{0BEC8C1E-C145-428E-A826-98910D610D90}" presName="rect1" presStyleLbl="trAlignAcc1" presStyleIdx="0" presStyleCnt="3" custScaleX="115250" custScaleY="82567" custLinFactNeighborX="0">
        <dgm:presLayoutVars>
          <dgm:bulletEnabled val="1"/>
        </dgm:presLayoutVars>
      </dgm:prSet>
      <dgm:spPr/>
    </dgm:pt>
    <dgm:pt modelId="{C444B261-00FA-477D-B4E6-9A1CECEA1105}" type="pres">
      <dgm:prSet presAssocID="{0BEC8C1E-C145-428E-A826-98910D610D90}" presName="rect2" presStyleLbl="fgImgPlace1" presStyleIdx="0" presStyleCnt="3" custLinFactNeighborX="15791" custLinFactNeighborY="11794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25000" r="-25000"/>
          </a:stretch>
        </a:blipFill>
      </dgm:spPr>
    </dgm:pt>
    <dgm:pt modelId="{756AB6CC-ABF6-4C3D-8CE2-C3DADA9C9958}" type="pres">
      <dgm:prSet presAssocID="{E769C116-8424-4D91-9BA1-5F23DEE2560A}" presName="sibTrans" presStyleCnt="0"/>
      <dgm:spPr/>
    </dgm:pt>
    <dgm:pt modelId="{2659BE16-3F95-40A3-AA17-852ADFEA0307}" type="pres">
      <dgm:prSet presAssocID="{A0212B45-C637-45DC-A60A-81D555BA84D8}" presName="composite" presStyleCnt="0"/>
      <dgm:spPr/>
    </dgm:pt>
    <dgm:pt modelId="{DAB0CBFB-2429-446E-891C-74CA9AA67B7E}" type="pres">
      <dgm:prSet presAssocID="{A0212B45-C637-45DC-A60A-81D555BA84D8}" presName="rect1" presStyleLbl="trAlignAcc1" presStyleIdx="1" presStyleCnt="3">
        <dgm:presLayoutVars>
          <dgm:bulletEnabled val="1"/>
        </dgm:presLayoutVars>
      </dgm:prSet>
      <dgm:spPr/>
    </dgm:pt>
    <dgm:pt modelId="{4C2D875C-D456-4E52-932B-BCCED2128F42}" type="pres">
      <dgm:prSet presAssocID="{A0212B45-C637-45DC-A60A-81D555BA84D8}" presName="rect2" presStyleLbl="fgImgPlace1" presStyleIdx="1" presStyleCnt="3" custScaleX="95673" custScaleY="53005" custLinFactNeighborX="33500" custLinFactNeighborY="10580"/>
      <dgm:spPr>
        <a:blipFill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25000" r="-25000"/>
          </a:stretch>
        </a:blipFill>
      </dgm:spPr>
    </dgm:pt>
    <dgm:pt modelId="{BFEE078D-3789-418F-9A1D-1FF71EF39089}" type="pres">
      <dgm:prSet presAssocID="{ADAE789A-5254-4F64-AFB9-AF0F6D1E328B}" presName="sibTrans" presStyleCnt="0"/>
      <dgm:spPr/>
    </dgm:pt>
    <dgm:pt modelId="{E4A137D2-E74A-4ABA-8F62-F1FE4EEFACFC}" type="pres">
      <dgm:prSet presAssocID="{296681B0-0DB4-4FA4-AC90-481A4483AA19}" presName="composite" presStyleCnt="0"/>
      <dgm:spPr/>
    </dgm:pt>
    <dgm:pt modelId="{EC0794C4-4CAD-4DC0-9D99-0D1FF8F5ED2C}" type="pres">
      <dgm:prSet presAssocID="{296681B0-0DB4-4FA4-AC90-481A4483AA19}" presName="rect1" presStyleLbl="trAlignAcc1" presStyleIdx="2" presStyleCnt="3">
        <dgm:presLayoutVars>
          <dgm:bulletEnabled val="1"/>
        </dgm:presLayoutVars>
      </dgm:prSet>
      <dgm:spPr/>
    </dgm:pt>
    <dgm:pt modelId="{B192DFB2-23D8-4E73-9645-EC559A7739F5}" type="pres">
      <dgm:prSet presAssocID="{296681B0-0DB4-4FA4-AC90-481A4483AA19}" presName="rect2" presStyleLbl="fgImgPlace1" presStyleIdx="2" presStyleCnt="3" custScaleX="85361" custScaleY="59520" custLinFactNeighborX="34125" custLinFactNeighborY="8744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25000" r="-25000"/>
          </a:stretch>
        </a:blipFill>
      </dgm:spPr>
    </dgm:pt>
  </dgm:ptLst>
  <dgm:cxnLst>
    <dgm:cxn modelId="{60D35929-801E-4E5A-9F06-23B940BF0B51}" type="presOf" srcId="{296681B0-0DB4-4FA4-AC90-481A4483AA19}" destId="{EC0794C4-4CAD-4DC0-9D99-0D1FF8F5ED2C}" srcOrd="0" destOrd="0" presId="urn:microsoft.com/office/officeart/2008/layout/PictureStrips"/>
    <dgm:cxn modelId="{976D192F-F1F5-432B-B097-9D4AA7CDCEC0}" type="presOf" srcId="{B392E82B-F094-4BF3-87C7-CA50253D8C17}" destId="{CF292720-02E0-4FFF-A4E1-4901A1E8C5E6}" srcOrd="0" destOrd="0" presId="urn:microsoft.com/office/officeart/2008/layout/PictureStrips"/>
    <dgm:cxn modelId="{81A1A558-4350-4782-A424-5FC6F00C82B1}" type="presOf" srcId="{0BEC8C1E-C145-428E-A826-98910D610D90}" destId="{23445723-6584-4A9C-BD10-9E0107D80880}" srcOrd="0" destOrd="0" presId="urn:microsoft.com/office/officeart/2008/layout/PictureStrips"/>
    <dgm:cxn modelId="{67D25BAB-C15B-4804-902F-5B034B4B0B14}" srcId="{B392E82B-F094-4BF3-87C7-CA50253D8C17}" destId="{A0212B45-C637-45DC-A60A-81D555BA84D8}" srcOrd="1" destOrd="0" parTransId="{9460C95C-63F8-466D-8221-6887403C4B10}" sibTransId="{ADAE789A-5254-4F64-AFB9-AF0F6D1E328B}"/>
    <dgm:cxn modelId="{DAC9F5C4-D62C-4A1D-A2F5-06FAE6DC286E}" type="presOf" srcId="{A0212B45-C637-45DC-A60A-81D555BA84D8}" destId="{DAB0CBFB-2429-446E-891C-74CA9AA67B7E}" srcOrd="0" destOrd="0" presId="urn:microsoft.com/office/officeart/2008/layout/PictureStrips"/>
    <dgm:cxn modelId="{A75B61E9-E276-4A2C-9484-1B89E214D7CE}" srcId="{B392E82B-F094-4BF3-87C7-CA50253D8C17}" destId="{296681B0-0DB4-4FA4-AC90-481A4483AA19}" srcOrd="2" destOrd="0" parTransId="{66D2CD78-2294-4143-A845-F02D4DB2076B}" sibTransId="{A4F2AB63-E3A6-4101-9884-33B0704F55E6}"/>
    <dgm:cxn modelId="{EF8965F2-BD1C-483F-B30F-0AD701859A6E}" srcId="{B392E82B-F094-4BF3-87C7-CA50253D8C17}" destId="{0BEC8C1E-C145-428E-A826-98910D610D90}" srcOrd="0" destOrd="0" parTransId="{E20424CB-6F35-4487-8893-637569D09545}" sibTransId="{E769C116-8424-4D91-9BA1-5F23DEE2560A}"/>
    <dgm:cxn modelId="{76D5664D-A73D-4462-B6BB-952AB6B0D159}" type="presParOf" srcId="{CF292720-02E0-4FFF-A4E1-4901A1E8C5E6}" destId="{BF95C6E7-2D5F-46C2-9110-159531AAEDCC}" srcOrd="0" destOrd="0" presId="urn:microsoft.com/office/officeart/2008/layout/PictureStrips"/>
    <dgm:cxn modelId="{AF609537-B3D0-4E0B-9E54-F542DCCC8555}" type="presParOf" srcId="{BF95C6E7-2D5F-46C2-9110-159531AAEDCC}" destId="{23445723-6584-4A9C-BD10-9E0107D80880}" srcOrd="0" destOrd="0" presId="urn:microsoft.com/office/officeart/2008/layout/PictureStrips"/>
    <dgm:cxn modelId="{F362312D-F5B6-4302-98A5-2F8871EC0A1B}" type="presParOf" srcId="{BF95C6E7-2D5F-46C2-9110-159531AAEDCC}" destId="{C444B261-00FA-477D-B4E6-9A1CECEA1105}" srcOrd="1" destOrd="0" presId="urn:microsoft.com/office/officeart/2008/layout/PictureStrips"/>
    <dgm:cxn modelId="{30B2D70C-7865-4423-B912-0FC1770AED08}" type="presParOf" srcId="{CF292720-02E0-4FFF-A4E1-4901A1E8C5E6}" destId="{756AB6CC-ABF6-4C3D-8CE2-C3DADA9C9958}" srcOrd="1" destOrd="0" presId="urn:microsoft.com/office/officeart/2008/layout/PictureStrips"/>
    <dgm:cxn modelId="{D7B99850-31C9-4187-BE9E-0BA25DEDACFB}" type="presParOf" srcId="{CF292720-02E0-4FFF-A4E1-4901A1E8C5E6}" destId="{2659BE16-3F95-40A3-AA17-852ADFEA0307}" srcOrd="2" destOrd="0" presId="urn:microsoft.com/office/officeart/2008/layout/PictureStrips"/>
    <dgm:cxn modelId="{C5986C07-8B15-4648-BDAC-2D616BA9B3BA}" type="presParOf" srcId="{2659BE16-3F95-40A3-AA17-852ADFEA0307}" destId="{DAB0CBFB-2429-446E-891C-74CA9AA67B7E}" srcOrd="0" destOrd="0" presId="urn:microsoft.com/office/officeart/2008/layout/PictureStrips"/>
    <dgm:cxn modelId="{9D555F7A-E522-4286-BF16-32DFA4C8AAB9}" type="presParOf" srcId="{2659BE16-3F95-40A3-AA17-852ADFEA0307}" destId="{4C2D875C-D456-4E52-932B-BCCED2128F42}" srcOrd="1" destOrd="0" presId="urn:microsoft.com/office/officeart/2008/layout/PictureStrips"/>
    <dgm:cxn modelId="{77DB25B1-491E-4B08-8DC6-BD7A5539F782}" type="presParOf" srcId="{CF292720-02E0-4FFF-A4E1-4901A1E8C5E6}" destId="{BFEE078D-3789-418F-9A1D-1FF71EF39089}" srcOrd="3" destOrd="0" presId="urn:microsoft.com/office/officeart/2008/layout/PictureStrips"/>
    <dgm:cxn modelId="{AFBF668E-55AF-4D44-924A-3287220336D4}" type="presParOf" srcId="{CF292720-02E0-4FFF-A4E1-4901A1E8C5E6}" destId="{E4A137D2-E74A-4ABA-8F62-F1FE4EEFACFC}" srcOrd="4" destOrd="0" presId="urn:microsoft.com/office/officeart/2008/layout/PictureStrips"/>
    <dgm:cxn modelId="{9877F715-0A0B-4FD0-8AA6-49BA104148F2}" type="presParOf" srcId="{E4A137D2-E74A-4ABA-8F62-F1FE4EEFACFC}" destId="{EC0794C4-4CAD-4DC0-9D99-0D1FF8F5ED2C}" srcOrd="0" destOrd="0" presId="urn:microsoft.com/office/officeart/2008/layout/PictureStrips"/>
    <dgm:cxn modelId="{2EB4E2E4-165E-40D6-BDDE-F1DBFA9205F8}" type="presParOf" srcId="{E4A137D2-E74A-4ABA-8F62-F1FE4EEFACFC}" destId="{B192DFB2-23D8-4E73-9645-EC559A7739F5}" srcOrd="1" destOrd="0" presId="urn:microsoft.com/office/officeart/2008/layout/PictureStrips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565A71C1-46F7-4A18-9F25-7F59C5C0A786}" type="doc">
      <dgm:prSet loTypeId="urn:microsoft.com/office/officeart/2005/8/layout/vList2" loCatId="list" qsTypeId="urn:microsoft.com/office/officeart/2005/8/quickstyle/simple3" qsCatId="simple" csTypeId="urn:microsoft.com/office/officeart/2005/8/colors/accent1_2" csCatId="accent1" phldr="1"/>
      <dgm:spPr/>
      <dgm:t>
        <a:bodyPr/>
        <a:lstStyle/>
        <a:p>
          <a:endParaRPr lang="zh-CN" altLang="en-US"/>
        </a:p>
      </dgm:t>
    </dgm:pt>
    <dgm:pt modelId="{AA979A7A-0182-41BF-AA1A-BDD665605D80}">
      <dgm:prSet phldrT="[文本]">
        <dgm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zh-CN" altLang="en-US" dirty="0"/>
            <a:t>正确性</a:t>
          </a:r>
        </a:p>
      </dgm:t>
    </dgm:pt>
    <dgm:pt modelId="{61C877DF-D6FC-4DE4-84FA-C38E93AFA4FD}" type="parTrans" cxnId="{7A2B1CDA-DAC4-48E3-905F-E62072D7F901}">
      <dgm:prSet/>
      <dgm:spPr/>
      <dgm:t>
        <a:bodyPr/>
        <a:lstStyle/>
        <a:p>
          <a:endParaRPr lang="zh-CN" altLang="en-US"/>
        </a:p>
      </dgm:t>
    </dgm:pt>
    <dgm:pt modelId="{FFA208C2-4068-4E61-988A-58E940C00B5D}" type="sibTrans" cxnId="{7A2B1CDA-DAC4-48E3-905F-E62072D7F901}">
      <dgm:prSet/>
      <dgm:spPr/>
      <dgm:t>
        <a:bodyPr/>
        <a:lstStyle/>
        <a:p>
          <a:endParaRPr lang="zh-CN" altLang="en-US"/>
        </a:p>
      </dgm:t>
    </dgm:pt>
    <dgm:pt modelId="{F37C0797-8489-4B32-8FF7-14DBC57D1E0A}">
      <dgm:prSet phldrT="[文本]"/>
      <dgm:spPr/>
      <dgm:t>
        <a:bodyPr/>
        <a:lstStyle/>
        <a:p>
          <a:r>
            <a:rPr lang="zh-CN" altLang="en-US" dirty="0"/>
            <a:t>对于提出的问题能给出正确的回应</a:t>
          </a:r>
        </a:p>
      </dgm:t>
    </dgm:pt>
    <dgm:pt modelId="{064F67E0-33A3-4DB1-848E-2E80DBD1AD04}" type="parTrans" cxnId="{374FE0DA-F289-447F-A4CB-3BEE2A347552}">
      <dgm:prSet/>
      <dgm:spPr/>
      <dgm:t>
        <a:bodyPr/>
        <a:lstStyle/>
        <a:p>
          <a:endParaRPr lang="zh-CN" altLang="en-US"/>
        </a:p>
      </dgm:t>
    </dgm:pt>
    <dgm:pt modelId="{0893B08F-4DD4-47D9-84CB-E79B8A853C8D}" type="sibTrans" cxnId="{374FE0DA-F289-447F-A4CB-3BEE2A347552}">
      <dgm:prSet/>
      <dgm:spPr/>
      <dgm:t>
        <a:bodyPr/>
        <a:lstStyle/>
        <a:p>
          <a:endParaRPr lang="zh-CN" altLang="en-US"/>
        </a:p>
      </dgm:t>
    </dgm:pt>
    <dgm:pt modelId="{3E18BD57-70E5-4358-9052-EDBAD77BCBC0}">
      <dgm:prSet phldrT="[文本]">
        <dgm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zh-CN" altLang="en-US" dirty="0"/>
            <a:t>准确性</a:t>
          </a:r>
        </a:p>
      </dgm:t>
    </dgm:pt>
    <dgm:pt modelId="{6C06097A-017E-4F01-8523-D68EFA4EF587}" type="parTrans" cxnId="{7F73A3CB-F1A7-4687-89D0-92E69E33A97B}">
      <dgm:prSet/>
      <dgm:spPr/>
      <dgm:t>
        <a:bodyPr/>
        <a:lstStyle/>
        <a:p>
          <a:endParaRPr lang="zh-CN" altLang="en-US"/>
        </a:p>
      </dgm:t>
    </dgm:pt>
    <dgm:pt modelId="{2F7F183E-2E71-4489-9169-60D48E48CC40}" type="sibTrans" cxnId="{7F73A3CB-F1A7-4687-89D0-92E69E33A97B}">
      <dgm:prSet/>
      <dgm:spPr/>
      <dgm:t>
        <a:bodyPr/>
        <a:lstStyle/>
        <a:p>
          <a:endParaRPr lang="zh-CN" altLang="en-US"/>
        </a:p>
      </dgm:t>
    </dgm:pt>
    <dgm:pt modelId="{2057A477-F2DB-4FB2-9028-3D5D260F8D64}">
      <dgm:prSet phldrT="[文本]"/>
      <dgm:spPr/>
      <dgm:t>
        <a:bodyPr/>
        <a:lstStyle/>
        <a:p>
          <a:r>
            <a:rPr lang="zh-CN" altLang="en-US" dirty="0"/>
            <a:t>多轮测试中回答正确的比例</a:t>
          </a:r>
        </a:p>
      </dgm:t>
    </dgm:pt>
    <dgm:pt modelId="{43344D01-AFF4-45C5-816E-792C5ED09F54}" type="parTrans" cxnId="{DBE7732E-1A5D-480F-8D28-8C57A9F6FF1B}">
      <dgm:prSet/>
      <dgm:spPr/>
      <dgm:t>
        <a:bodyPr/>
        <a:lstStyle/>
        <a:p>
          <a:endParaRPr lang="zh-CN" altLang="en-US"/>
        </a:p>
      </dgm:t>
    </dgm:pt>
    <dgm:pt modelId="{B3BDB35F-370D-4930-879C-5605BB626C23}" type="sibTrans" cxnId="{DBE7732E-1A5D-480F-8D28-8C57A9F6FF1B}">
      <dgm:prSet/>
      <dgm:spPr/>
      <dgm:t>
        <a:bodyPr/>
        <a:lstStyle/>
        <a:p>
          <a:endParaRPr lang="zh-CN" altLang="en-US"/>
        </a:p>
      </dgm:t>
    </dgm:pt>
    <dgm:pt modelId="{E23B53FD-AFDC-4EC8-8EB1-F9719C37C186}" type="pres">
      <dgm:prSet presAssocID="{565A71C1-46F7-4A18-9F25-7F59C5C0A786}" presName="linear" presStyleCnt="0">
        <dgm:presLayoutVars>
          <dgm:animLvl val="lvl"/>
          <dgm:resizeHandles val="exact"/>
        </dgm:presLayoutVars>
      </dgm:prSet>
      <dgm:spPr/>
    </dgm:pt>
    <dgm:pt modelId="{97B9688D-2332-4F92-958B-54B3B282A249}" type="pres">
      <dgm:prSet presAssocID="{AA979A7A-0182-41BF-AA1A-BDD665605D80}" presName="parentText" presStyleLbl="node1" presStyleIdx="0" presStyleCnt="2" custScaleY="70135" custLinFactNeighborX="296" custLinFactNeighborY="-21181">
        <dgm:presLayoutVars>
          <dgm:chMax val="0"/>
          <dgm:bulletEnabled val="1"/>
        </dgm:presLayoutVars>
      </dgm:prSet>
      <dgm:spPr/>
    </dgm:pt>
    <dgm:pt modelId="{A7531693-B444-4EFC-8D04-99AA71CDDF70}" type="pres">
      <dgm:prSet presAssocID="{AA979A7A-0182-41BF-AA1A-BDD665605D80}" presName="childText" presStyleLbl="revTx" presStyleIdx="0" presStyleCnt="2">
        <dgm:presLayoutVars>
          <dgm:bulletEnabled val="1"/>
        </dgm:presLayoutVars>
      </dgm:prSet>
      <dgm:spPr/>
    </dgm:pt>
    <dgm:pt modelId="{ECE65432-A073-44D6-889D-1CC29B7F4CF7}" type="pres">
      <dgm:prSet presAssocID="{3E18BD57-70E5-4358-9052-EDBAD77BCBC0}" presName="parentText" presStyleLbl="node1" presStyleIdx="1" presStyleCnt="2" custScaleY="65358" custLinFactNeighborY="-65673">
        <dgm:presLayoutVars>
          <dgm:chMax val="0"/>
          <dgm:bulletEnabled val="1"/>
        </dgm:presLayoutVars>
      </dgm:prSet>
      <dgm:spPr/>
    </dgm:pt>
    <dgm:pt modelId="{120C2FDE-1356-4E98-B1B7-E313A3913791}" type="pres">
      <dgm:prSet presAssocID="{3E18BD57-70E5-4358-9052-EDBAD77BCBC0}" presName="childText" presStyleLbl="revTx" presStyleIdx="1" presStyleCnt="2" custLinFactNeighborY="-39810">
        <dgm:presLayoutVars>
          <dgm:bulletEnabled val="1"/>
        </dgm:presLayoutVars>
      </dgm:prSet>
      <dgm:spPr/>
    </dgm:pt>
  </dgm:ptLst>
  <dgm:cxnLst>
    <dgm:cxn modelId="{F7FA482A-99ED-491E-BABA-9D8598142392}" type="presOf" srcId="{AA979A7A-0182-41BF-AA1A-BDD665605D80}" destId="{97B9688D-2332-4F92-958B-54B3B282A249}" srcOrd="0" destOrd="0" presId="urn:microsoft.com/office/officeart/2005/8/layout/vList2"/>
    <dgm:cxn modelId="{DBE7732E-1A5D-480F-8D28-8C57A9F6FF1B}" srcId="{3E18BD57-70E5-4358-9052-EDBAD77BCBC0}" destId="{2057A477-F2DB-4FB2-9028-3D5D260F8D64}" srcOrd="0" destOrd="0" parTransId="{43344D01-AFF4-45C5-816E-792C5ED09F54}" sibTransId="{B3BDB35F-370D-4930-879C-5605BB626C23}"/>
    <dgm:cxn modelId="{444E3B36-3F0B-484B-96CE-004C747130B4}" type="presOf" srcId="{F37C0797-8489-4B32-8FF7-14DBC57D1E0A}" destId="{A7531693-B444-4EFC-8D04-99AA71CDDF70}" srcOrd="0" destOrd="0" presId="urn:microsoft.com/office/officeart/2005/8/layout/vList2"/>
    <dgm:cxn modelId="{0D0E3E44-DB98-4CDB-8F2E-9B763EC5182B}" type="presOf" srcId="{565A71C1-46F7-4A18-9F25-7F59C5C0A786}" destId="{E23B53FD-AFDC-4EC8-8EB1-F9719C37C186}" srcOrd="0" destOrd="0" presId="urn:microsoft.com/office/officeart/2005/8/layout/vList2"/>
    <dgm:cxn modelId="{9306D4B8-454E-47C5-9093-8DA31C709C8B}" type="presOf" srcId="{2057A477-F2DB-4FB2-9028-3D5D260F8D64}" destId="{120C2FDE-1356-4E98-B1B7-E313A3913791}" srcOrd="0" destOrd="0" presId="urn:microsoft.com/office/officeart/2005/8/layout/vList2"/>
    <dgm:cxn modelId="{7F73A3CB-F1A7-4687-89D0-92E69E33A97B}" srcId="{565A71C1-46F7-4A18-9F25-7F59C5C0A786}" destId="{3E18BD57-70E5-4358-9052-EDBAD77BCBC0}" srcOrd="1" destOrd="0" parTransId="{6C06097A-017E-4F01-8523-D68EFA4EF587}" sibTransId="{2F7F183E-2E71-4489-9169-60D48E48CC40}"/>
    <dgm:cxn modelId="{7A2B1CDA-DAC4-48E3-905F-E62072D7F901}" srcId="{565A71C1-46F7-4A18-9F25-7F59C5C0A786}" destId="{AA979A7A-0182-41BF-AA1A-BDD665605D80}" srcOrd="0" destOrd="0" parTransId="{61C877DF-D6FC-4DE4-84FA-C38E93AFA4FD}" sibTransId="{FFA208C2-4068-4E61-988A-58E940C00B5D}"/>
    <dgm:cxn modelId="{374FE0DA-F289-447F-A4CB-3BEE2A347552}" srcId="{AA979A7A-0182-41BF-AA1A-BDD665605D80}" destId="{F37C0797-8489-4B32-8FF7-14DBC57D1E0A}" srcOrd="0" destOrd="0" parTransId="{064F67E0-33A3-4DB1-848E-2E80DBD1AD04}" sibTransId="{0893B08F-4DD4-47D9-84CB-E79B8A853C8D}"/>
    <dgm:cxn modelId="{D5E743F7-0C51-4DB9-A02A-73139EDD2061}" type="presOf" srcId="{3E18BD57-70E5-4358-9052-EDBAD77BCBC0}" destId="{ECE65432-A073-44D6-889D-1CC29B7F4CF7}" srcOrd="0" destOrd="0" presId="urn:microsoft.com/office/officeart/2005/8/layout/vList2"/>
    <dgm:cxn modelId="{584FA8BC-B319-4CC3-8895-91171E1F33D4}" type="presParOf" srcId="{E23B53FD-AFDC-4EC8-8EB1-F9719C37C186}" destId="{97B9688D-2332-4F92-958B-54B3B282A249}" srcOrd="0" destOrd="0" presId="urn:microsoft.com/office/officeart/2005/8/layout/vList2"/>
    <dgm:cxn modelId="{51844FDA-28DF-43EC-B0E5-A50F352F2A7E}" type="presParOf" srcId="{E23B53FD-AFDC-4EC8-8EB1-F9719C37C186}" destId="{A7531693-B444-4EFC-8D04-99AA71CDDF70}" srcOrd="1" destOrd="0" presId="urn:microsoft.com/office/officeart/2005/8/layout/vList2"/>
    <dgm:cxn modelId="{348F096E-D1E5-4A47-8A76-F3EE3AD7AD1D}" type="presParOf" srcId="{E23B53FD-AFDC-4EC8-8EB1-F9719C37C186}" destId="{ECE65432-A073-44D6-889D-1CC29B7F4CF7}" srcOrd="2" destOrd="0" presId="urn:microsoft.com/office/officeart/2005/8/layout/vList2"/>
    <dgm:cxn modelId="{3A20EEF1-F159-4E92-95F5-45785F7B633B}" type="presParOf" srcId="{E23B53FD-AFDC-4EC8-8EB1-F9719C37C186}" destId="{120C2FDE-1356-4E98-B1B7-E313A3913791}" srcOrd="3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3445723-6584-4A9C-BD10-9E0107D80880}">
      <dsp:nvSpPr>
        <dsp:cNvPr id="0" name=""/>
        <dsp:cNvSpPr/>
      </dsp:nvSpPr>
      <dsp:spPr>
        <a:xfrm>
          <a:off x="2391791" y="1202766"/>
          <a:ext cx="5732016" cy="1283284"/>
        </a:xfrm>
        <a:prstGeom prst="rect">
          <a:avLst/>
        </a:prstGeom>
        <a:solidFill>
          <a:schemeClr val="lt1">
            <a:alpha val="4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52735" tIns="125730" rIns="125730" bIns="125730" numCol="1" spcCol="1270" anchor="ctr" anchorCtr="0">
          <a:noAutofit/>
        </a:bodyPr>
        <a:lstStyle/>
        <a:p>
          <a:pPr marL="0" lvl="0" indent="0" algn="l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3300" kern="1200" dirty="0"/>
            <a:t>    编码时进行单元测试</a:t>
          </a:r>
        </a:p>
      </dsp:txBody>
      <dsp:txXfrm>
        <a:off x="2391791" y="1202766"/>
        <a:ext cx="5732016" cy="1283284"/>
      </dsp:txXfrm>
    </dsp:sp>
    <dsp:sp modelId="{C444B261-00FA-477D-B4E6-9A1CECEA1105}">
      <dsp:nvSpPr>
        <dsp:cNvPr id="0" name=""/>
        <dsp:cNvSpPr/>
      </dsp:nvSpPr>
      <dsp:spPr>
        <a:xfrm>
          <a:off x="2735594" y="1035262"/>
          <a:ext cx="1087964" cy="1631946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25000" r="-25000"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AB0CBFB-2429-446E-891C-74CA9AA67B7E}">
      <dsp:nvSpPr>
        <dsp:cNvPr id="0" name=""/>
        <dsp:cNvSpPr/>
      </dsp:nvSpPr>
      <dsp:spPr>
        <a:xfrm>
          <a:off x="187627" y="2663924"/>
          <a:ext cx="4973550" cy="1554234"/>
        </a:xfrm>
        <a:prstGeom prst="rect">
          <a:avLst/>
        </a:prstGeom>
        <a:solidFill>
          <a:schemeClr val="lt1">
            <a:alpha val="4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52735" tIns="125730" rIns="125730" bIns="125730" numCol="1" spcCol="1270" anchor="ctr" anchorCtr="0">
          <a:noAutofit/>
        </a:bodyPr>
        <a:lstStyle/>
        <a:p>
          <a:pPr marL="0" lvl="0" indent="0" algn="l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3300" kern="1200" dirty="0"/>
            <a:t>   数据安全测试</a:t>
          </a:r>
        </a:p>
      </dsp:txBody>
      <dsp:txXfrm>
        <a:off x="187627" y="2663924"/>
        <a:ext cx="4973550" cy="1554234"/>
      </dsp:txXfrm>
    </dsp:sp>
    <dsp:sp modelId="{4C2D875C-D456-4E52-932B-BCCED2128F42}">
      <dsp:nvSpPr>
        <dsp:cNvPr id="0" name=""/>
        <dsp:cNvSpPr/>
      </dsp:nvSpPr>
      <dsp:spPr>
        <a:xfrm>
          <a:off x="368401" y="2995550"/>
          <a:ext cx="1040887" cy="865013"/>
        </a:xfrm>
        <a:prstGeom prst="rect">
          <a:avLst/>
        </a:prstGeom>
        <a:blipFill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25000" r="-25000"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C0794C4-4CAD-4DC0-9D99-0D1FF8F5ED2C}">
      <dsp:nvSpPr>
        <dsp:cNvPr id="0" name=""/>
        <dsp:cNvSpPr/>
      </dsp:nvSpPr>
      <dsp:spPr>
        <a:xfrm>
          <a:off x="5538115" y="2663924"/>
          <a:ext cx="4973550" cy="1554234"/>
        </a:xfrm>
        <a:prstGeom prst="rect">
          <a:avLst/>
        </a:prstGeom>
        <a:solidFill>
          <a:schemeClr val="lt1">
            <a:alpha val="4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52735" tIns="125730" rIns="125730" bIns="125730" numCol="1" spcCol="1270" anchor="ctr" anchorCtr="0">
          <a:noAutofit/>
        </a:bodyPr>
        <a:lstStyle/>
        <a:p>
          <a:pPr marL="0" lvl="0" indent="0" algn="l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3300" kern="1200" dirty="0"/>
            <a:t>   系统整体功能测试</a:t>
          </a:r>
        </a:p>
      </dsp:txBody>
      <dsp:txXfrm>
        <a:off x="5538115" y="2663924"/>
        <a:ext cx="4973550" cy="1554234"/>
      </dsp:txXfrm>
    </dsp:sp>
    <dsp:sp modelId="{B192DFB2-23D8-4E73-9645-EC559A7739F5}">
      <dsp:nvSpPr>
        <dsp:cNvPr id="0" name=""/>
        <dsp:cNvSpPr/>
      </dsp:nvSpPr>
      <dsp:spPr>
        <a:xfrm>
          <a:off x="5781785" y="2912427"/>
          <a:ext cx="928697" cy="971334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25000" r="-25000"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7B9688D-2332-4F92-958B-54B3B282A249}">
      <dsp:nvSpPr>
        <dsp:cNvPr id="0" name=""/>
        <dsp:cNvSpPr/>
      </dsp:nvSpPr>
      <dsp:spPr>
        <a:xfrm>
          <a:off x="0" y="0"/>
          <a:ext cx="8128000" cy="1239485"/>
        </a:xfrm>
        <a:prstGeom prst="roundRect">
          <a:avLst/>
        </a:prstGeom>
        <a:solidFill>
          <a:schemeClr val="lt1"/>
        </a:solidFill>
        <a:ln w="12700" cap="flat" cmpd="sng" algn="ctr">
          <a:solidFill>
            <a:schemeClr val="accent5"/>
          </a:solidFill>
          <a:prstDash val="solid"/>
          <a:miter lim="800000"/>
        </a:ln>
        <a:effectLst/>
        <a:scene3d>
          <a:camera prst="orthographicFront"/>
          <a:lightRig rig="flat" dir="t"/>
        </a:scene3d>
        <a:sp3d/>
      </dsp:spPr>
      <dsp:style>
        <a:lnRef idx="2">
          <a:schemeClr val="accent5"/>
        </a:lnRef>
        <a:fillRef idx="1">
          <a:schemeClr val="lt1"/>
        </a:fillRef>
        <a:effectRef idx="0">
          <a:schemeClr val="accent5"/>
        </a:effectRef>
        <a:fontRef idx="minor">
          <a:schemeClr val="dk1"/>
        </a:fontRef>
      </dsp:style>
      <dsp:txBody>
        <a:bodyPr spcFirstLastPara="0" vert="horz" wrap="square" lIns="140970" tIns="140970" rIns="140970" bIns="140970" numCol="1" spcCol="1270" anchor="ctr" anchorCtr="0">
          <a:noAutofit/>
        </a:bodyPr>
        <a:lstStyle/>
        <a:p>
          <a:pPr marL="0" lvl="0" indent="0" algn="l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3700" kern="1200" dirty="0"/>
            <a:t>正确性</a:t>
          </a:r>
        </a:p>
      </dsp:txBody>
      <dsp:txXfrm>
        <a:off x="60507" y="60507"/>
        <a:ext cx="8006986" cy="1118471"/>
      </dsp:txXfrm>
    </dsp:sp>
    <dsp:sp modelId="{A7531693-B444-4EFC-8D04-99AA71CDDF70}">
      <dsp:nvSpPr>
        <dsp:cNvPr id="0" name=""/>
        <dsp:cNvSpPr/>
      </dsp:nvSpPr>
      <dsp:spPr>
        <a:xfrm>
          <a:off x="0" y="1261921"/>
          <a:ext cx="8128000" cy="194683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58064" tIns="46990" rIns="263144" bIns="46990" numCol="1" spcCol="1270" anchor="t" anchorCtr="0">
          <a:noAutofit/>
        </a:bodyPr>
        <a:lstStyle/>
        <a:p>
          <a:pPr marL="285750" lvl="1" indent="-285750" algn="l" defTabSz="12890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zh-CN" altLang="en-US" sz="2900" kern="1200" dirty="0"/>
            <a:t>对于提出的问题能给出正确的回应</a:t>
          </a:r>
        </a:p>
      </dsp:txBody>
      <dsp:txXfrm>
        <a:off x="0" y="1261921"/>
        <a:ext cx="8128000" cy="1946835"/>
      </dsp:txXfrm>
    </dsp:sp>
    <dsp:sp modelId="{ECE65432-A073-44D6-889D-1CC29B7F4CF7}">
      <dsp:nvSpPr>
        <dsp:cNvPr id="0" name=""/>
        <dsp:cNvSpPr/>
      </dsp:nvSpPr>
      <dsp:spPr>
        <a:xfrm>
          <a:off x="0" y="2530740"/>
          <a:ext cx="8128000" cy="1155062"/>
        </a:xfrm>
        <a:prstGeom prst="roundRect">
          <a:avLst/>
        </a:prstGeom>
        <a:solidFill>
          <a:schemeClr val="lt1"/>
        </a:solidFill>
        <a:ln w="12700" cap="flat" cmpd="sng" algn="ctr">
          <a:solidFill>
            <a:schemeClr val="accent5"/>
          </a:solidFill>
          <a:prstDash val="solid"/>
          <a:miter lim="800000"/>
        </a:ln>
        <a:effectLst/>
        <a:scene3d>
          <a:camera prst="orthographicFront"/>
          <a:lightRig rig="flat" dir="t"/>
        </a:scene3d>
        <a:sp3d/>
      </dsp:spPr>
      <dsp:style>
        <a:lnRef idx="2">
          <a:schemeClr val="accent5"/>
        </a:lnRef>
        <a:fillRef idx="1">
          <a:schemeClr val="lt1"/>
        </a:fillRef>
        <a:effectRef idx="0">
          <a:schemeClr val="accent5"/>
        </a:effectRef>
        <a:fontRef idx="minor">
          <a:schemeClr val="dk1"/>
        </a:fontRef>
      </dsp:style>
      <dsp:txBody>
        <a:bodyPr spcFirstLastPara="0" vert="horz" wrap="square" lIns="140970" tIns="140970" rIns="140970" bIns="140970" numCol="1" spcCol="1270" anchor="ctr" anchorCtr="0">
          <a:noAutofit/>
        </a:bodyPr>
        <a:lstStyle/>
        <a:p>
          <a:pPr marL="0" lvl="0" indent="0" algn="l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3700" kern="1200" dirty="0"/>
            <a:t>准确性</a:t>
          </a:r>
        </a:p>
      </dsp:txBody>
      <dsp:txXfrm>
        <a:off x="56385" y="2587125"/>
        <a:ext cx="8015230" cy="1042292"/>
      </dsp:txXfrm>
    </dsp:sp>
    <dsp:sp modelId="{120C2FDE-1356-4E98-B1B7-E313A3913791}">
      <dsp:nvSpPr>
        <dsp:cNvPr id="0" name=""/>
        <dsp:cNvSpPr/>
      </dsp:nvSpPr>
      <dsp:spPr>
        <a:xfrm>
          <a:off x="0" y="3660262"/>
          <a:ext cx="8128000" cy="103241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58064" tIns="46990" rIns="263144" bIns="46990" numCol="1" spcCol="1270" anchor="t" anchorCtr="0">
          <a:noAutofit/>
        </a:bodyPr>
        <a:lstStyle/>
        <a:p>
          <a:pPr marL="285750" lvl="1" indent="-285750" algn="l" defTabSz="12890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zh-CN" altLang="en-US" sz="2900" kern="1200" dirty="0"/>
            <a:t>多轮测试中回答正确的比例</a:t>
          </a:r>
        </a:p>
      </dsp:txBody>
      <dsp:txXfrm>
        <a:off x="0" y="3660262"/>
        <a:ext cx="8128000" cy="103241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PictureStrips">
  <dgm:title val=""/>
  <dgm:desc val=""/>
  <dgm:catLst>
    <dgm:cat type="list" pri="12500"/>
    <dgm:cat type="picture" pri="13000"/>
    <dgm:cat type="pictureconvert" pri="13000"/>
  </dgm:catLst>
  <dgm:samp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</dgm:ptLst>
      <dgm:cxnLst>
        <dgm:cxn modelId="40" srcId="0" destId="10" srcOrd="0" destOrd="0"/>
        <dgm:cxn modelId="50" srcId="0" destId="20" srcOrd="1" destOrd="0"/>
        <dgm:cxn modelId="60" srcId="0" destId="30" srcOrd="2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40" srcId="0" destId="10" srcOrd="0" destOrd="0"/>
        <dgm:cxn modelId="5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40" srcId="0" destId="10" srcOrd="0" destOrd="0"/>
        <dgm:cxn modelId="50" srcId="0" destId="20" srcOrd="1" destOrd="0"/>
        <dgm:cxn modelId="60" srcId="0" destId="30" srcOrd="2" destOrd="0"/>
        <dgm:cxn modelId="70" srcId="0" destId="40" srcOrd="2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snake">
          <dgm:param type="off" val="ctr"/>
        </dgm:alg>
      </dgm:if>
      <dgm:else name="Name3">
        <dgm:alg type="snake">
          <dgm:param type="off" val="ctr"/>
          <dgm:param type="grDir" val="tR"/>
        </dgm:alg>
      </dgm:else>
    </dgm:choose>
    <dgm:shape xmlns:r="http://schemas.openxmlformats.org/officeDocument/2006/relationships" r:blip="">
      <dgm:adjLst/>
    </dgm:shape>
    <dgm:constrLst>
      <dgm:constr type="primFontSz" for="des" ptType="node" op="equ" val="65"/>
      <dgm:constr type="w" for="ch" forName="composite" refType="w"/>
      <dgm:constr type="h" for="ch" forName="composite" refType="h"/>
      <dgm:constr type="sp" refType="h" refFor="ch" refForName="composite" op="equ" fact="0.1"/>
      <dgm:constr type="h" for="ch" forName="sibTrans" refType="h" refFor="ch" refForName="composite" op="equ" fact="0.1"/>
      <dgm:constr type="w" for="ch" forName="sibTrans" refType="h" refFor="ch" refForName="sibTrans" op="equ"/>
    </dgm:constrLst>
    <dgm:forEach name="nodesForEach" axis="ch" ptType="node">
      <dgm:layoutNode name="composite">
        <dgm:alg type="composite">
          <dgm:param type="ar" val="3"/>
        </dgm:alg>
        <dgm:shape xmlns:r="http://schemas.openxmlformats.org/officeDocument/2006/relationships" r:blip="">
          <dgm:adjLst/>
        </dgm:shape>
        <dgm:choose name="Name4">
          <dgm:if name="Name5" func="var" arg="dir" op="equ" val="norm">
            <dgm:constrLst>
              <dgm:constr type="l" for="ch" forName="rect1" refType="w" fact="0.04"/>
              <dgm:constr type="t" for="ch" forName="rect1" refType="h" fact="0.13"/>
              <dgm:constr type="w" for="ch" forName="rect1" refType="w" fact="0.96"/>
              <dgm:constr type="h" for="ch" forName="rect1" refType="h" fact="0.9"/>
              <dgm:constr type="l" for="ch" forName="rect2" refType="w" fact="0"/>
              <dgm:constr type="t" for="ch" forName="rect2" refType="h" fact="0"/>
              <dgm:constr type="w" for="ch" forName="rect2" refType="w" fact="0.21"/>
              <dgm:constr type="h" for="ch" forName="rect2" refType="w" fact="0.315"/>
            </dgm:constrLst>
          </dgm:if>
          <dgm:else name="Name6">
            <dgm:constrLst>
              <dgm:constr type="l" for="ch" forName="rect1" refType="w" fact="0"/>
              <dgm:constr type="t" for="ch" forName="rect1" refType="h" fact="0.13"/>
              <dgm:constr type="w" for="ch" forName="rect1" refType="w" fact="0.96"/>
              <dgm:constr type="h" for="ch" forName="rect1" refType="h" fact="0.9"/>
              <dgm:constr type="l" for="ch" forName="rect2" refType="w" fact="0.79"/>
              <dgm:constr type="t" for="ch" forName="rect2" refType="h" fact="0"/>
              <dgm:constr type="w" for="ch" forName="rect2" refType="w" fact="0.21"/>
              <dgm:constr type="h" for="ch" forName="rect2" refType="w" fact="0.315"/>
            </dgm:constrLst>
          </dgm:else>
        </dgm:choose>
        <dgm:layoutNode name="rect1" styleLbl="trAlignAcc1">
          <dgm:varLst>
            <dgm:bulletEnabled val="1"/>
          </dgm:varLst>
          <dgm:alg type="tx">
            <dgm:param type="parTxLTRAlign" val="l"/>
          </dgm:alg>
          <dgm:shape xmlns:r="http://schemas.openxmlformats.org/officeDocument/2006/relationships" type="rect" r:blip="">
            <dgm:adjLst/>
          </dgm:shape>
          <dgm:presOf axis="desOrSelf" ptType="node"/>
          <dgm:choose name="Name7">
            <dgm:if name="Name8" func="var" arg="dir" op="equ" val="norm">
              <dgm:constrLst>
                <dgm:constr type="lMarg" refType="w" fact="0.6"/>
                <dgm:constr type="rMarg" refType="primFontSz" fact="0.3"/>
                <dgm:constr type="tMarg" refType="primFontSz" fact="0.3"/>
                <dgm:constr type="bMarg" refType="primFontSz" fact="0.3"/>
              </dgm:constrLst>
            </dgm:if>
            <dgm:else name="Name9">
              <dgm:constrLst>
                <dgm:constr type="lMarg" refType="primFontSz" fact="0.3"/>
                <dgm:constr type="rMarg" refType="w" fact="0.6"/>
                <dgm:constr type="tMarg" refType="primFontSz" fact="0.3"/>
                <dgm:constr type="bMarg" refType="primFontSz" fact="0.3"/>
              </dgm:constrLst>
            </dgm:else>
          </dgm:choose>
          <dgm:ruleLst>
            <dgm:rule type="primFontSz" val="5" fact="NaN" max="NaN"/>
          </dgm:ruleLst>
        </dgm:layoutNode>
        <dgm:layoutNode name="rect2" styleLbl="fgImgPlace1">
          <dgm:alg type="sp"/>
          <dgm:shape xmlns:r="http://schemas.openxmlformats.org/officeDocument/2006/relationships" type="rect" r:blip="" blipPhldr="1">
            <dgm:adjLst/>
          </dgm:shape>
          <dgm:presOf/>
        </dgm:layoutNode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jpeg>
</file>

<file path=ppt/media/image16.png>
</file>

<file path=ppt/media/image17.png>
</file>

<file path=ppt/media/image2.jpeg>
</file>

<file path=ppt/media/image3.png>
</file>

<file path=ppt/media/image4.jpe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E5BCEC9-DDE4-4B30-87D6-0017517D5E27}" type="datetimeFigureOut">
              <a:rPr lang="zh-CN" altLang="en-US" smtClean="0"/>
              <a:t>2020/10/15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FD4487E-253C-4F2A-AD3B-D7DF4058A67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6727585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381000" y="685800"/>
            <a:ext cx="6096000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</p:sp>
      <p:sp>
        <p:nvSpPr>
          <p:cNvPr id="8195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zh-CN" altLang="en-US" dirty="0"/>
              <a:t>照片为学生拍摄的礼堂</a:t>
            </a:r>
          </a:p>
        </p:txBody>
      </p:sp>
      <p:sp>
        <p:nvSpPr>
          <p:cNvPr id="8196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000" b="1">
                <a:solidFill>
                  <a:schemeClr val="tx1"/>
                </a:solidFill>
                <a:latin typeface="Arial" charset="0"/>
                <a:ea typeface="华文中宋" charset="0"/>
              </a:defRPr>
            </a:lvl1pPr>
            <a:lvl2pPr marL="742950" indent="-285750">
              <a:defRPr sz="2000" b="1">
                <a:solidFill>
                  <a:schemeClr val="tx1"/>
                </a:solidFill>
                <a:latin typeface="Arial" charset="0"/>
                <a:ea typeface="华文中宋" charset="0"/>
              </a:defRPr>
            </a:lvl2pPr>
            <a:lvl3pPr marL="1143000" indent="-228600">
              <a:defRPr sz="2000" b="1">
                <a:solidFill>
                  <a:schemeClr val="tx1"/>
                </a:solidFill>
                <a:latin typeface="Arial" charset="0"/>
                <a:ea typeface="华文中宋" charset="0"/>
              </a:defRPr>
            </a:lvl3pPr>
            <a:lvl4pPr marL="1600200" indent="-228600">
              <a:defRPr sz="2000" b="1">
                <a:solidFill>
                  <a:schemeClr val="tx1"/>
                </a:solidFill>
                <a:latin typeface="Arial" charset="0"/>
                <a:ea typeface="华文中宋" charset="0"/>
              </a:defRPr>
            </a:lvl4pPr>
            <a:lvl5pPr marL="2057400" indent="-228600">
              <a:defRPr sz="2000" b="1">
                <a:solidFill>
                  <a:schemeClr val="tx1"/>
                </a:solidFill>
                <a:latin typeface="Arial" charset="0"/>
                <a:ea typeface="华文中宋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华文中宋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华文中宋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华文中宋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华文中宋" charset="0"/>
              </a:defRPr>
            </a:lvl9pPr>
          </a:lstStyle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9F000F6D-74D8-0C46-B428-4DE0EB034880}" type="slidenum"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宋体" charset="0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US" altLang="zh-CN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charset="0"/>
              <a:ea typeface="宋体" charset="0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67933943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1.</a:t>
            </a:r>
            <a:r>
              <a:rPr lang="zh-CN" altLang="en-US" dirty="0"/>
              <a:t>预处理器：将数据分成</a:t>
            </a:r>
            <a:r>
              <a:rPr lang="en-US" altLang="zh-CN" dirty="0"/>
              <a:t>ask</a:t>
            </a:r>
            <a:r>
              <a:rPr lang="zh-CN" altLang="en-US" dirty="0"/>
              <a:t>和</a:t>
            </a:r>
            <a:r>
              <a:rPr lang="en-US" altLang="zh-CN" dirty="0"/>
              <a:t>response</a:t>
            </a:r>
            <a:r>
              <a:rPr lang="zh-CN" altLang="en-US" dirty="0"/>
              <a:t>语料集并转换成</a:t>
            </a:r>
            <a:r>
              <a:rPr lang="en-US" altLang="zh-CN" dirty="0"/>
              <a:t>seq2seq</a:t>
            </a:r>
            <a:r>
              <a:rPr lang="zh-CN" altLang="en-US" dirty="0"/>
              <a:t>文件</a:t>
            </a:r>
            <a:endParaRPr lang="en-US" altLang="zh-CN" dirty="0"/>
          </a:p>
          <a:p>
            <a:r>
              <a:rPr lang="zh-CN" altLang="en-US" dirty="0"/>
              <a:t>数据处理器包括：创建字典，句子转向量，根据超参数定制化训练数据，基础数据标记，初始化词典。</a:t>
            </a:r>
            <a:endParaRPr lang="en-US" altLang="zh-CN" dirty="0"/>
          </a:p>
          <a:p>
            <a:r>
              <a:rPr lang="en-US" altLang="zh-CN" dirty="0"/>
              <a:t>2. </a:t>
            </a:r>
            <a:r>
              <a:rPr lang="zh-CN" altLang="en-US" dirty="0"/>
              <a:t>在进行训练过程中，使用 </a:t>
            </a:r>
            <a:r>
              <a:rPr lang="en-US" altLang="zh-CN" dirty="0" err="1"/>
              <a:t>perprelixy</a:t>
            </a:r>
            <a:r>
              <a:rPr lang="en-US" altLang="zh-CN" dirty="0"/>
              <a:t> </a:t>
            </a:r>
            <a:r>
              <a:rPr lang="zh-CN" altLang="en-US" dirty="0"/>
              <a:t>来计算模型的 </a:t>
            </a:r>
            <a:r>
              <a:rPr lang="en-US" altLang="zh-CN" dirty="0"/>
              <a:t>loss</a:t>
            </a:r>
            <a:r>
              <a:rPr lang="zh-CN" altLang="en-US" dirty="0"/>
              <a:t>，通过自动的调整 </a:t>
            </a:r>
            <a:r>
              <a:rPr lang="en-US" altLang="zh-CN" dirty="0"/>
              <a:t>learning rate </a:t>
            </a:r>
            <a:r>
              <a:rPr lang="zh-CN" altLang="en-US" dirty="0"/>
              <a:t>来逐步的取得最优值，当 </a:t>
            </a:r>
            <a:r>
              <a:rPr lang="en-US" altLang="zh-CN" dirty="0"/>
              <a:t>learning rate </a:t>
            </a:r>
            <a:r>
              <a:rPr lang="zh-CN" altLang="en-US" dirty="0"/>
              <a:t>减少为 </a:t>
            </a:r>
            <a:r>
              <a:rPr lang="en-US" altLang="zh-CN" dirty="0"/>
              <a:t>0 </a:t>
            </a:r>
            <a:r>
              <a:rPr lang="zh-CN" altLang="en-US" dirty="0"/>
              <a:t>达到最优值。</a:t>
            </a:r>
            <a:endParaRPr lang="en-US" altLang="zh-CN" dirty="0"/>
          </a:p>
          <a:p>
            <a:r>
              <a:rPr lang="zh-CN" altLang="en-US" dirty="0"/>
              <a:t>执行器后续应该会包括：配置参数和超参、读取数据、创建模型、训练模型、模式测试、初始化会话、在线对话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D4487E-253C-4F2A-AD3B-D7DF4058A670}" type="slidenum">
              <a:rPr lang="zh-CN" altLang="en-US" smtClean="0"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535501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D4487E-253C-4F2A-AD3B-D7DF4058A670}" type="slidenum">
              <a:rPr lang="zh-CN" altLang="en-US" smtClean="0"/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5755558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D4487E-253C-4F2A-AD3B-D7DF4058A670}" type="slidenum">
              <a:rPr lang="zh-CN" altLang="en-US" smtClean="0"/>
              <a:t>18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1638074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D4487E-253C-4F2A-AD3B-D7DF4058A670}" type="slidenum">
              <a:rPr lang="zh-CN" altLang="en-US" smtClean="0"/>
              <a:t>19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129794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单元测试 对开发完成的接口方法进行调试，力求覆盖完整，有错误用例、边界测试等</a:t>
            </a:r>
            <a:endParaRPr lang="en-US" altLang="zh-CN" dirty="0"/>
          </a:p>
          <a:p>
            <a:r>
              <a:rPr lang="zh-CN" altLang="en-US" dirty="0"/>
              <a:t>数据安全测试，软件工程的九大任务之一是安全问题与防御设计，安全中最重要的是用户数据的安全，针对有数据传输、保存的任何一个环节我们要设计单独的防御措施，并进行严格的测试</a:t>
            </a:r>
            <a:endParaRPr lang="en-US" altLang="zh-CN" dirty="0"/>
          </a:p>
          <a:p>
            <a:r>
              <a:rPr lang="zh-CN" altLang="en-US" dirty="0"/>
              <a:t>系统整体功能测试，构建自动化测试脚本，自动测试系统功能，发现系统在真实环境中可能出现的各种问题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D4487E-253C-4F2A-AD3B-D7DF4058A670}" type="slidenum">
              <a:rPr lang="zh-CN" altLang="en-US" smtClean="0"/>
              <a:t>20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465429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不需要用户主观评价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D4487E-253C-4F2A-AD3B-D7DF4058A670}" type="slidenum">
              <a:rPr lang="zh-CN" altLang="en-US" smtClean="0"/>
              <a:t>21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6409217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不需要用户主观评价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D4487E-253C-4F2A-AD3B-D7DF4058A670}" type="slidenum">
              <a:rPr lang="zh-CN" altLang="en-US" smtClean="0"/>
              <a:t>22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3798703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不需要用户主观评价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D4487E-253C-4F2A-AD3B-D7DF4058A670}" type="slidenum">
              <a:rPr lang="zh-CN" altLang="en-US" smtClean="0"/>
              <a:t>23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8170451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D4487E-253C-4F2A-AD3B-D7DF4058A670}" type="slidenum">
              <a:rPr lang="zh-CN" altLang="en-US" smtClean="0"/>
              <a:t>24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2482615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图片可以替换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D4487E-253C-4F2A-AD3B-D7DF4058A670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3529869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D4487E-253C-4F2A-AD3B-D7DF4058A670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6915768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D4487E-253C-4F2A-AD3B-D7DF4058A670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1638074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/>
              <a:t>技术路线，聊天界面与后端交互，两个神经网络分别处理文字和图片信息，后端将信息整合传入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FD4487E-253C-4F2A-AD3B-D7DF4058A670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4178328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D4487E-253C-4F2A-AD3B-D7DF4058A670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9266583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D4487E-253C-4F2A-AD3B-D7DF4058A670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1638074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D4487E-253C-4F2A-AD3B-D7DF4058A670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8718805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使用</a:t>
            </a:r>
            <a:r>
              <a:rPr lang="en-US" altLang="zh-CN" dirty="0"/>
              <a:t>Python</a:t>
            </a:r>
            <a:r>
              <a:rPr lang="zh-CN" altLang="en-US" dirty="0"/>
              <a:t>编写，按照代码模块化的思路，分为数据预处理器，执行器，深度学习模型以及执行器四个模块。</a:t>
            </a:r>
            <a:endParaRPr lang="en-US" altLang="zh-CN" dirty="0"/>
          </a:p>
          <a:p>
            <a:r>
              <a:rPr lang="zh-CN" altLang="en-US" dirty="0"/>
              <a:t>模块之间的关系：</a:t>
            </a:r>
            <a:endParaRPr lang="en-US" altLang="zh-CN" dirty="0"/>
          </a:p>
          <a:p>
            <a:r>
              <a:rPr lang="zh-CN" altLang="en-US" dirty="0"/>
              <a:t>数据预处理是将原始语料进行初步处理以满足数据处理模块的要求。</a:t>
            </a:r>
            <a:endParaRPr lang="en-US" altLang="zh-CN" dirty="0"/>
          </a:p>
          <a:p>
            <a:r>
              <a:rPr lang="zh-CN" altLang="en-US" dirty="0"/>
              <a:t>执行器负责调用数据处理器、深度学习模型进行数据数据处理、模型训练、模型运作等工作。</a:t>
            </a:r>
            <a:endParaRPr lang="en-US" altLang="zh-CN" dirty="0"/>
          </a:p>
          <a:p>
            <a:r>
              <a:rPr lang="zh-CN" altLang="en-US" dirty="0"/>
              <a:t>深度学习模型是一个基于</a:t>
            </a:r>
            <a:r>
              <a:rPr lang="en-US" altLang="zh-CN" dirty="0" err="1"/>
              <a:t>Tensorflow</a:t>
            </a:r>
            <a:r>
              <a:rPr lang="zh-CN" altLang="en-US" dirty="0"/>
              <a:t>的</a:t>
            </a:r>
            <a:r>
              <a:rPr lang="en-US" altLang="zh-CN" dirty="0"/>
              <a:t>seq2seq</a:t>
            </a:r>
            <a:r>
              <a:rPr lang="zh-CN" altLang="en-US" dirty="0"/>
              <a:t>模型，用于定义神经网络并进行模型计算。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D4487E-253C-4F2A-AD3B-D7DF4058A670}" type="slidenum">
              <a:rPr lang="zh-CN" altLang="en-US" smtClean="0"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1638074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单击以编辑母版副标题样式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A32C326A-3541-E547-8C03-5779D23648EF}" type="datetimeFigureOut">
              <a:rPr kumimoji="0" lang="zh-CN" altLang="en-US" sz="1200" b="1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Arial" charset="0"/>
                <a:ea typeface="华文中宋" charset="0"/>
                <a:cs typeface="+mn-cs"/>
              </a:rPr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2020/10/15</a:t>
            </a:fld>
            <a:endParaRPr kumimoji="0" lang="zh-CN" altLang="en-US" sz="1200" b="1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Arial" charset="0"/>
              <a:ea typeface="华文中宋" charset="0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200" b="1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Arial" charset="0"/>
              <a:ea typeface="华文中宋" charset="0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E3597BDB-C194-6F4E-8639-1B954A600FDB}" type="slidenum">
              <a:rPr kumimoji="0" lang="zh-CN" altLang="en-US" sz="1200" b="1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Arial" charset="0"/>
                <a:ea typeface="华文中宋" charset="0"/>
                <a:cs typeface="+mn-cs"/>
              </a:rPr>
              <a:pPr marL="0" marR="0" lvl="0" indent="0" algn="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altLang="zh-CN" sz="1200" b="1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Arial" charset="0"/>
              <a:ea typeface="华文中宋" charset="0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8067940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340768"/>
            <a:ext cx="10515600" cy="5061482"/>
          </a:xfrm>
        </p:spPr>
        <p:txBody>
          <a:bodyPr/>
          <a:lstStyle/>
          <a:p>
            <a:pPr lvl="0"/>
            <a:r>
              <a:rPr lang="zh-CN" altLang="en-US" dirty="0"/>
              <a:t>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  <a:r>
              <a:rPr lang="en-US" altLang="zh-CN" dirty="0"/>
              <a:t>·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B7777B4F-0286-DE44-939A-59B26D3141B7}" type="datetimeFigureOut">
              <a:rPr kumimoji="0" lang="zh-CN" altLang="en-US" sz="1200" b="1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Arial" charset="0"/>
                <a:ea typeface="华文中宋" charset="0"/>
                <a:cs typeface="+mn-cs"/>
              </a:rPr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2020/10/15</a:t>
            </a:fld>
            <a:endParaRPr kumimoji="0" lang="zh-CN" altLang="en-US" sz="1200" b="1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Arial" charset="0"/>
              <a:ea typeface="华文中宋" charset="0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200" b="1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Arial" charset="0"/>
              <a:ea typeface="华文中宋" charset="0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EADB0674-9F2F-9048-8F8C-240B2AE1FAC2}" type="slidenum">
              <a:rPr kumimoji="0" lang="zh-CN" altLang="en-US" sz="1200" b="1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Arial" charset="0"/>
                <a:ea typeface="华文中宋" charset="0"/>
                <a:cs typeface="+mn-cs"/>
              </a:rPr>
              <a:pPr marL="0" marR="0" lvl="0" indent="0" algn="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altLang="zh-CN" sz="1200" b="1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Arial" charset="0"/>
              <a:ea typeface="华文中宋" charset="0"/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5009" y="0"/>
            <a:ext cx="10538791" cy="1021543"/>
          </a:xfrm>
        </p:spPr>
        <p:txBody>
          <a:bodyPr anchor="b">
            <a:normAutofit/>
          </a:bodyPr>
          <a:lstStyle>
            <a:lvl1pPr>
              <a:lnSpc>
                <a:spcPct val="100000"/>
              </a:lnSpc>
              <a:defRPr sz="4000" b="1"/>
            </a:lvl1pPr>
          </a:lstStyle>
          <a:p>
            <a:r>
              <a:rPr lang="zh-CN" altLang="en-US" dirty="0"/>
              <a:t>单击此处编辑母版标题样式</a:t>
            </a:r>
            <a:endParaRPr lang="en-US" dirty="0"/>
          </a:p>
        </p:txBody>
      </p:sp>
      <p:grpSp>
        <p:nvGrpSpPr>
          <p:cNvPr id="16" name="组合 15"/>
          <p:cNvGrpSpPr/>
          <p:nvPr userDrawn="1"/>
        </p:nvGrpSpPr>
        <p:grpSpPr>
          <a:xfrm>
            <a:off x="815009" y="1021543"/>
            <a:ext cx="10538791" cy="0"/>
            <a:chOff x="815009" y="1021543"/>
            <a:chExt cx="10538791" cy="0"/>
          </a:xfrm>
        </p:grpSpPr>
        <p:cxnSp>
          <p:nvCxnSpPr>
            <p:cNvPr id="8" name="直接连接符 7"/>
            <p:cNvCxnSpPr/>
            <p:nvPr userDrawn="1"/>
          </p:nvCxnSpPr>
          <p:spPr>
            <a:xfrm>
              <a:off x="815009" y="1021543"/>
              <a:ext cx="713715" cy="0"/>
            </a:xfrm>
            <a:prstGeom prst="line">
              <a:avLst/>
            </a:prstGeom>
            <a:ln w="44450">
              <a:solidFill>
                <a:srgbClr val="AE132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直接连接符 8"/>
            <p:cNvCxnSpPr/>
            <p:nvPr userDrawn="1"/>
          </p:nvCxnSpPr>
          <p:spPr>
            <a:xfrm>
              <a:off x="1683945" y="1021543"/>
              <a:ext cx="9669855" cy="0"/>
            </a:xfrm>
            <a:prstGeom prst="line">
              <a:avLst/>
            </a:prstGeom>
            <a:ln w="4445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0" name="图片 9" descr="横版组合——透明.png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8610600" y="6073474"/>
            <a:ext cx="3086577" cy="64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5415484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87F89CA9-0F6A-E745-B1B5-0B3A7BE5D970}" type="datetimeFigureOut">
              <a:rPr kumimoji="0" lang="zh-CN" altLang="en-US" sz="1200" b="1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Arial" charset="0"/>
                <a:ea typeface="华文中宋" charset="0"/>
                <a:cs typeface="+mn-cs"/>
              </a:rPr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2020/10/15</a:t>
            </a:fld>
            <a:endParaRPr kumimoji="0" lang="zh-CN" altLang="en-US" sz="1200" b="1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Arial" charset="0"/>
              <a:ea typeface="华文中宋" charset="0"/>
              <a:cs typeface="+mn-cs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200" b="1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Arial" charset="0"/>
              <a:ea typeface="华文中宋" charset="0"/>
              <a:cs typeface="+mn-cs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0B721F5A-A6F2-4C4E-BFC8-8F7E8C0B0E84}" type="slidenum">
              <a:rPr kumimoji="0" lang="zh-CN" altLang="en-US" sz="1200" b="1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Arial" charset="0"/>
                <a:ea typeface="华文中宋" charset="0"/>
                <a:cs typeface="+mn-cs"/>
              </a:rPr>
              <a:pPr marL="0" marR="0" lvl="0" indent="0" algn="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altLang="zh-CN" sz="1200" b="1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Arial" charset="0"/>
              <a:ea typeface="华文中宋" charset="0"/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5009" y="0"/>
            <a:ext cx="10515600" cy="1021543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lnSpc>
                <a:spcPct val="100000"/>
              </a:lnSpc>
              <a:defRPr lang="en-US" sz="4000" b="1" dirty="0"/>
            </a:lvl1pPr>
          </a:lstStyle>
          <a:p>
            <a:pPr lvl="0"/>
            <a:r>
              <a:rPr lang="zh-CN" altLang="en-US" dirty="0"/>
              <a:t>单击此处编辑母版标题样式</a:t>
            </a:r>
            <a:endParaRPr lang="en-US" dirty="0"/>
          </a:p>
        </p:txBody>
      </p:sp>
      <p:grpSp>
        <p:nvGrpSpPr>
          <p:cNvPr id="6" name="组合 5"/>
          <p:cNvGrpSpPr/>
          <p:nvPr userDrawn="1"/>
        </p:nvGrpSpPr>
        <p:grpSpPr>
          <a:xfrm>
            <a:off x="815009" y="1021543"/>
            <a:ext cx="10538791" cy="0"/>
            <a:chOff x="815009" y="1021543"/>
            <a:chExt cx="10538791" cy="0"/>
          </a:xfrm>
        </p:grpSpPr>
        <p:cxnSp>
          <p:nvCxnSpPr>
            <p:cNvPr id="7" name="直接连接符 6"/>
            <p:cNvCxnSpPr/>
            <p:nvPr userDrawn="1"/>
          </p:nvCxnSpPr>
          <p:spPr>
            <a:xfrm>
              <a:off x="815009" y="1021543"/>
              <a:ext cx="713715" cy="0"/>
            </a:xfrm>
            <a:prstGeom prst="line">
              <a:avLst/>
            </a:prstGeom>
            <a:ln w="44450">
              <a:solidFill>
                <a:srgbClr val="AE132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直接连接符 7"/>
            <p:cNvCxnSpPr/>
            <p:nvPr userDrawn="1"/>
          </p:nvCxnSpPr>
          <p:spPr>
            <a:xfrm>
              <a:off x="1683945" y="1021543"/>
              <a:ext cx="9669855" cy="0"/>
            </a:xfrm>
            <a:prstGeom prst="line">
              <a:avLst/>
            </a:prstGeom>
            <a:ln w="4445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9" name="图片 8" descr="横版组合——透明.png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8610600" y="6073474"/>
            <a:ext cx="3086577" cy="64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2106002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30E72066-6174-6145-AA6B-3DE5C9EA0DC8}" type="datetimeFigureOut">
              <a:rPr kumimoji="0" lang="zh-CN" altLang="en-US" sz="1200" b="1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Arial" charset="0"/>
                <a:ea typeface="华文中宋" charset="0"/>
                <a:cs typeface="+mn-cs"/>
              </a:rPr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2020/10/15</a:t>
            </a:fld>
            <a:endParaRPr kumimoji="0" lang="zh-CN" altLang="en-US" sz="1200" b="1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Arial" charset="0"/>
              <a:ea typeface="华文中宋" charset="0"/>
              <a:cs typeface="+mn-cs"/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200" b="1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Arial" charset="0"/>
              <a:ea typeface="华文中宋" charset="0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FD0C70D4-B8A7-1C47-A003-56128FA9BF31}" type="slidenum">
              <a:rPr kumimoji="0" lang="zh-CN" altLang="en-US" sz="1200" b="1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Arial" charset="0"/>
                <a:ea typeface="华文中宋" charset="0"/>
                <a:cs typeface="+mn-cs"/>
              </a:rPr>
              <a:pPr marL="0" marR="0" lvl="0" indent="0" algn="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altLang="zh-CN" sz="1200" b="1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Arial" charset="0"/>
              <a:ea typeface="华文中宋" charset="0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6697254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SO_ST1"/>
          <p:cNvSpPr>
            <a:spLocks noGrp="1"/>
          </p:cNvSpPr>
          <p:nvPr>
            <p:ph type="title"/>
          </p:nvPr>
        </p:nvSpPr>
        <p:spPr>
          <a:xfrm>
            <a:off x="2098675" y="2108200"/>
            <a:ext cx="7994651" cy="1235075"/>
          </a:xfrm>
        </p:spPr>
        <p:txBody>
          <a:bodyPr anchor="b">
            <a:normAutofit/>
          </a:bodyPr>
          <a:lstStyle>
            <a:lvl1pPr algn="ctr">
              <a:defRPr sz="3600">
                <a:solidFill>
                  <a:schemeClr val="accent1">
                    <a:lumMod val="75000"/>
                  </a:schemeClr>
                </a:solidFill>
                <a:effectLst/>
              </a:defRPr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KSO_FD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B41EA215-7A23-544C-A92E-4577682AAD9A}" type="datetimeFigureOut">
              <a:rPr kumimoji="0" lang="zh-CN" altLang="en-US" sz="1200" b="1" i="0" u="none" strike="noStrike" kern="1200" cap="none" spc="0" normalizeH="0" baseline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Arial" charset="0"/>
                <a:ea typeface="华文中宋" charset="0"/>
                <a:cs typeface="+mn-cs"/>
              </a:rPr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2020/10/15</a:t>
            </a:fld>
            <a:endParaRPr kumimoji="0" lang="zh-CN" altLang="en-US" sz="1200" b="1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Arial" charset="0"/>
              <a:ea typeface="华文中宋" charset="0"/>
              <a:cs typeface="+mn-cs"/>
            </a:endParaRPr>
          </a:p>
        </p:txBody>
      </p:sp>
      <p:sp>
        <p:nvSpPr>
          <p:cNvPr id="4" name="KSO_FT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200" b="1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Arial" charset="0"/>
              <a:ea typeface="华文中宋" charset="0"/>
              <a:cs typeface="+mn-cs"/>
            </a:endParaRPr>
          </a:p>
        </p:txBody>
      </p:sp>
      <p:sp>
        <p:nvSpPr>
          <p:cNvPr id="5" name="KSO_FN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950E2911-4B38-3847-BB6A-657490750D80}" type="slidenum">
              <a:rPr kumimoji="0" lang="zh-CN" altLang="en-US" sz="1200" b="1" i="0" u="none" strike="noStrike" kern="1200" cap="none" spc="0" normalizeH="0" baseline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Arial" charset="0"/>
                <a:ea typeface="华文中宋" charset="0"/>
                <a:cs typeface="+mn-cs"/>
              </a:rPr>
              <a:pPr marL="0" marR="0" lvl="0" indent="0" algn="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altLang="zh-CN" sz="1200" b="1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Arial" charset="0"/>
              <a:ea typeface="华文中宋" charset="0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7462364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A7C40F-0D87-4C47-A7B0-B93EF7B2BEDD}" type="datetimeFigureOut">
              <a:rPr lang="zh-CN" altLang="en-US" smtClean="0"/>
              <a:t>2020/10/15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9942B8-D311-4E7D-8579-3E51C69EB10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6567418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A7C40F-0D87-4C47-A7B0-B93EF7B2BEDD}" type="datetimeFigureOut">
              <a:rPr lang="zh-CN" altLang="en-US" smtClean="0"/>
              <a:t>2020/10/15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9942B8-D311-4E7D-8579-3E51C69EB10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495759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63C5E0C2-28B8-CE44-9D60-588CFEE87B31}" type="datetimeFigureOut">
              <a:rPr kumimoji="0" lang="zh-CN" altLang="en-US" sz="1200" b="1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Arial" charset="0"/>
                <a:ea typeface="华文中宋" charset="0"/>
                <a:cs typeface="+mn-cs"/>
              </a:rPr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2020/10/15</a:t>
            </a:fld>
            <a:endParaRPr kumimoji="0" lang="zh-CN" altLang="en-US" sz="1200" b="1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Arial" charset="0"/>
              <a:ea typeface="华文中宋" charset="0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200" b="1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Arial" charset="0"/>
              <a:ea typeface="华文中宋" charset="0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41093995-55F8-9440-9010-524D68AC1856}" type="slidenum">
              <a:rPr kumimoji="0" lang="zh-CN" altLang="en-US" sz="1200" b="1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Arial" charset="0"/>
                <a:ea typeface="华文中宋" charset="0"/>
                <a:cs typeface="+mn-cs"/>
              </a:rPr>
              <a:pPr marL="0" marR="0" lvl="0" indent="0" algn="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altLang="zh-CN" sz="1200" b="1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Arial" charset="0"/>
              <a:ea typeface="华文中宋" charset="0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6755121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75" r:id="rId6"/>
    <p:sldLayoutId id="2147483677" r:id="rId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.png"/><Relationship Id="rId4" Type="http://schemas.microsoft.com/office/2007/relationships/hdphoto" Target="../media/hdphoto1.wdp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3" cstate="hqprint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矩形 10"/>
          <p:cNvSpPr/>
          <p:nvPr/>
        </p:nvSpPr>
        <p:spPr>
          <a:xfrm>
            <a:off x="0" y="2088106"/>
            <a:ext cx="12192000" cy="2559279"/>
          </a:xfrm>
          <a:prstGeom prst="rect">
            <a:avLst/>
          </a:pr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0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alpha val="50000"/>
                </a:prstClr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933085"/>
            <a:ext cx="9144000" cy="1992963"/>
          </a:xfrm>
        </p:spPr>
        <p:txBody>
          <a:bodyPr/>
          <a:lstStyle/>
          <a:p>
            <a:r>
              <a:rPr lang="zh-CN" altLang="en-US" b="1" dirty="0"/>
              <a:t>基于人工智能的对话机器人系统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4005618"/>
            <a:ext cx="9144000" cy="1970829"/>
          </a:xfrm>
        </p:spPr>
        <p:txBody>
          <a:bodyPr>
            <a:normAutofit/>
          </a:bodyPr>
          <a:lstStyle/>
          <a:p>
            <a:r>
              <a:rPr lang="zh-CN" altLang="en-US" sz="2800" dirty="0"/>
              <a:t>王鸿森 王伊梁 王柯林 王子妍 易士程</a:t>
            </a:r>
          </a:p>
        </p:txBody>
      </p:sp>
      <p:pic>
        <p:nvPicPr>
          <p:cNvPr id="6" name="图片 5" descr="横版组合——透明.png"/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3523853" y="698565"/>
            <a:ext cx="5144295" cy="1080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648486646"/>
      </p:ext>
    </p:extLst>
  </p:cSld>
  <p:clrMapOvr>
    <a:masterClrMapping/>
  </p:clrMapOvr>
  <p:transition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>
            <a:extLst>
              <a:ext uri="{FF2B5EF4-FFF2-40B4-BE49-F238E27FC236}">
                <a16:creationId xmlns:a16="http://schemas.microsoft.com/office/drawing/2014/main" id="{07DD345A-8C7C-4BB3-8037-054373E3F4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数据库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--message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表</a:t>
            </a:r>
          </a:p>
        </p:txBody>
      </p:sp>
      <p:graphicFrame>
        <p:nvGraphicFramePr>
          <p:cNvPr id="5" name="表格 4">
            <a:extLst>
              <a:ext uri="{FF2B5EF4-FFF2-40B4-BE49-F238E27FC236}">
                <a16:creationId xmlns:a16="http://schemas.microsoft.com/office/drawing/2014/main" id="{2535471B-F043-4D84-ABE6-A95D6422FF29}"/>
              </a:ext>
            </a:extLst>
          </p:cNvPr>
          <p:cNvGraphicFramePr>
            <a:graphicFrameLocks noGrp="1"/>
          </p:cNvGraphicFramePr>
          <p:nvPr/>
        </p:nvGraphicFramePr>
        <p:xfrm>
          <a:off x="1772202" y="1659996"/>
          <a:ext cx="8647596" cy="353800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882532">
                  <a:extLst>
                    <a:ext uri="{9D8B030D-6E8A-4147-A177-3AD203B41FA5}">
                      <a16:colId xmlns:a16="http://schemas.microsoft.com/office/drawing/2014/main" val="3890769675"/>
                    </a:ext>
                  </a:extLst>
                </a:gridCol>
                <a:gridCol w="2882532">
                  <a:extLst>
                    <a:ext uri="{9D8B030D-6E8A-4147-A177-3AD203B41FA5}">
                      <a16:colId xmlns:a16="http://schemas.microsoft.com/office/drawing/2014/main" val="216831342"/>
                    </a:ext>
                  </a:extLst>
                </a:gridCol>
                <a:gridCol w="2882532">
                  <a:extLst>
                    <a:ext uri="{9D8B030D-6E8A-4147-A177-3AD203B41FA5}">
                      <a16:colId xmlns:a16="http://schemas.microsoft.com/office/drawing/2014/main" val="2151641954"/>
                    </a:ext>
                  </a:extLst>
                </a:gridCol>
              </a:tblGrid>
              <a:tr h="442251">
                <a:tc>
                  <a:txBody>
                    <a:bodyPr/>
                    <a:lstStyle/>
                    <a:p>
                      <a:r>
                        <a:rPr lang="zh-CN" altLang="en-US" dirty="0"/>
                        <a:t>列名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数据类型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备注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26719344"/>
                  </a:ext>
                </a:extLst>
              </a:tr>
              <a:tr h="442251">
                <a:tc>
                  <a:txBody>
                    <a:bodyPr/>
                    <a:lstStyle/>
                    <a:p>
                      <a:r>
                        <a:rPr lang="en-US" altLang="zh-CN" dirty="0" err="1"/>
                        <a:t>message_id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Int(11)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主键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44146893"/>
                  </a:ext>
                </a:extLst>
              </a:tr>
              <a:tr h="442251">
                <a:tc>
                  <a:txBody>
                    <a:bodyPr/>
                    <a:lstStyle/>
                    <a:p>
                      <a:r>
                        <a:rPr lang="en-US" altLang="zh-CN" dirty="0" err="1"/>
                        <a:t>send_id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Int(11)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外键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65404526"/>
                  </a:ext>
                </a:extLst>
              </a:tr>
              <a:tr h="442251">
                <a:tc>
                  <a:txBody>
                    <a:bodyPr/>
                    <a:lstStyle/>
                    <a:p>
                      <a:r>
                        <a:rPr lang="en-US" altLang="zh-CN" dirty="0" err="1"/>
                        <a:t>receiver_id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Int(11)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外键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90048453"/>
                  </a:ext>
                </a:extLst>
              </a:tr>
              <a:tr h="442251">
                <a:tc>
                  <a:txBody>
                    <a:bodyPr/>
                    <a:lstStyle/>
                    <a:p>
                      <a:r>
                        <a:rPr lang="en-US" altLang="zh-CN" dirty="0" err="1"/>
                        <a:t>message_type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Int(11)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Not null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43953271"/>
                  </a:ext>
                </a:extLst>
              </a:tr>
              <a:tr h="442251">
                <a:tc>
                  <a:txBody>
                    <a:bodyPr/>
                    <a:lstStyle/>
                    <a:p>
                      <a:r>
                        <a:rPr lang="en-US" altLang="zh-CN" dirty="0" err="1"/>
                        <a:t>message_content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VARCHAR(500)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78844573"/>
                  </a:ext>
                </a:extLst>
              </a:tr>
              <a:tr h="442251">
                <a:tc>
                  <a:txBody>
                    <a:bodyPr/>
                    <a:lstStyle/>
                    <a:p>
                      <a:r>
                        <a:rPr lang="en-US" altLang="zh-CN" dirty="0" err="1"/>
                        <a:t>message_path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VARCHAR(200)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06474862"/>
                  </a:ext>
                </a:extLst>
              </a:tr>
              <a:tr h="442251">
                <a:tc>
                  <a:txBody>
                    <a:bodyPr/>
                    <a:lstStyle/>
                    <a:p>
                      <a:r>
                        <a:rPr lang="en-US" altLang="zh-CN" dirty="0" err="1"/>
                        <a:t>send_time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VARCHAR(200)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Not null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2668691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0538494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A03B42C-AE9D-F346-8499-9685B33B5A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>
                <a:latin typeface="Songti SC" panose="02010600040101010101" pitchFamily="2" charset="-122"/>
                <a:ea typeface="Songti SC" panose="02010600040101010101" pitchFamily="2" charset="-122"/>
                <a:cs typeface="Times New Roman" panose="02020603050405020304" pitchFamily="18" charset="0"/>
              </a:rPr>
              <a:t>前端</a:t>
            </a:r>
            <a:r>
              <a:rPr kumimoji="1" lang="en-US" altLang="zh-CN" dirty="0">
                <a:latin typeface="Songti SC" panose="02010600040101010101" pitchFamily="2" charset="-122"/>
                <a:ea typeface="Songti SC" panose="02010600040101010101" pitchFamily="2" charset="-122"/>
                <a:cs typeface="Times New Roman" panose="02020603050405020304" pitchFamily="18" charset="0"/>
              </a:rPr>
              <a:t>--</a:t>
            </a:r>
            <a:r>
              <a:rPr kumimoji="1" lang="zh-CN" altLang="en-US" dirty="0">
                <a:latin typeface="Songti SC" panose="02010600040101010101" pitchFamily="2" charset="-122"/>
                <a:ea typeface="Songti SC" panose="02010600040101010101" pitchFamily="2" charset="-122"/>
                <a:cs typeface="Times New Roman" panose="02020603050405020304" pitchFamily="18" charset="0"/>
              </a:rPr>
              <a:t>登录界面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FB2BAC2-DF43-214F-90DB-C930375C95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5009" y="1822446"/>
            <a:ext cx="3638797" cy="4351338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kumimoji="1" lang="zh-CN" altLang="en-US" dirty="0">
                <a:latin typeface="Songti SC" panose="02010600040101010101" pitchFamily="2" charset="-122"/>
                <a:ea typeface="Songti SC" panose="02010600040101010101" pitchFamily="2" charset="-122"/>
              </a:rPr>
              <a:t>用户名与密码在对应一致，否则提示“用户名与密码不一致，请重新输入”</a:t>
            </a:r>
            <a:endParaRPr kumimoji="1" lang="en-US" altLang="zh-CN" dirty="0">
              <a:latin typeface="Songti SC" panose="02010600040101010101" pitchFamily="2" charset="-122"/>
              <a:ea typeface="Songti SC" panose="02010600040101010101" pitchFamily="2" charset="-122"/>
            </a:endParaRPr>
          </a:p>
          <a:p>
            <a:pPr>
              <a:lnSpc>
                <a:spcPct val="150000"/>
              </a:lnSpc>
            </a:pPr>
            <a:r>
              <a:rPr kumimoji="1" lang="zh-CN" altLang="en-US" dirty="0">
                <a:latin typeface="Songti SC" panose="02010600040101010101" pitchFamily="2" charset="-122"/>
                <a:ea typeface="Songti SC" panose="02010600040101010101" pitchFamily="2" charset="-122"/>
              </a:rPr>
              <a:t>密码找回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C549D0E8-67A9-714C-8C9F-FBEE3A5C85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98661" y="1825623"/>
            <a:ext cx="7105350" cy="43513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88086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A03B42C-AE9D-F346-8499-9685B33B5A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>
                <a:latin typeface="Songti SC" panose="02010600040101010101" pitchFamily="2" charset="-122"/>
                <a:ea typeface="Songti SC" panose="02010600040101010101" pitchFamily="2" charset="-122"/>
                <a:cs typeface="Times New Roman" panose="02020603050405020304" pitchFamily="18" charset="0"/>
              </a:rPr>
              <a:t>前端</a:t>
            </a:r>
            <a:r>
              <a:rPr kumimoji="1" lang="en-US" altLang="zh-CN" dirty="0">
                <a:latin typeface="Songti SC" panose="02010600040101010101" pitchFamily="2" charset="-122"/>
                <a:ea typeface="Songti SC" panose="02010600040101010101" pitchFamily="2" charset="-122"/>
                <a:cs typeface="Times New Roman" panose="02020603050405020304" pitchFamily="18" charset="0"/>
              </a:rPr>
              <a:t>--</a:t>
            </a:r>
            <a:r>
              <a:rPr kumimoji="1" lang="zh-CN" altLang="en-US" dirty="0">
                <a:latin typeface="Songti SC" panose="02010600040101010101" pitchFamily="2" charset="-122"/>
                <a:ea typeface="Songti SC" panose="02010600040101010101" pitchFamily="2" charset="-122"/>
                <a:cs typeface="Times New Roman" panose="02020603050405020304" pitchFamily="18" charset="0"/>
              </a:rPr>
              <a:t>注册界面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FB2BAC2-DF43-214F-90DB-C930375C95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5009" y="1640218"/>
            <a:ext cx="3662548" cy="4351338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kumimoji="1" lang="zh-CN" altLang="en-US" dirty="0">
                <a:latin typeface="Songti SC" panose="02010600040101010101" pitchFamily="2" charset="-122"/>
                <a:ea typeface="Songti SC" panose="02010600040101010101" pitchFamily="2" charset="-122"/>
              </a:rPr>
              <a:t>用户名是否已经存在，若已存在提示用户重新输入</a:t>
            </a:r>
            <a:endParaRPr kumimoji="1" lang="en-US" altLang="zh-CN" dirty="0">
              <a:latin typeface="Songti SC" panose="02010600040101010101" pitchFamily="2" charset="-122"/>
              <a:ea typeface="Songti SC" panose="02010600040101010101" pitchFamily="2" charset="-122"/>
            </a:endParaRPr>
          </a:p>
          <a:p>
            <a:pPr>
              <a:lnSpc>
                <a:spcPct val="150000"/>
              </a:lnSpc>
            </a:pPr>
            <a:r>
              <a:rPr kumimoji="1" lang="zh-CN" altLang="en-US" dirty="0">
                <a:latin typeface="Songti SC" panose="02010600040101010101" pitchFamily="2" charset="-122"/>
                <a:ea typeface="Songti SC" panose="02010600040101010101" pitchFamily="2" charset="-122"/>
              </a:rPr>
              <a:t>邮箱是否已经被注册已以邮箱地址是否有效</a:t>
            </a:r>
            <a:endParaRPr kumimoji="1" lang="en-US" altLang="zh-CN" dirty="0">
              <a:latin typeface="Songti SC" panose="02010600040101010101" pitchFamily="2" charset="-122"/>
              <a:ea typeface="Songti SC" panose="02010600040101010101" pitchFamily="2" charset="-122"/>
            </a:endParaRPr>
          </a:p>
          <a:p>
            <a:endParaRPr kumimoji="1" lang="en-US" altLang="zh-CN" dirty="0">
              <a:latin typeface="Songti SC" panose="02010600040101010101" pitchFamily="2" charset="-122"/>
              <a:ea typeface="Songti SC" panose="02010600040101010101" pitchFamily="2" charset="-122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0666F71A-7D9B-074C-A16A-020C9BF203C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19150" y="1640218"/>
            <a:ext cx="6873562" cy="42216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487051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C0CAADB-5ADD-8645-B642-B616C3E92A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>
                <a:latin typeface="Songti SC" panose="02010600040101010101" pitchFamily="2" charset="-122"/>
                <a:ea typeface="Songti SC" panose="02010600040101010101" pitchFamily="2" charset="-122"/>
              </a:rPr>
              <a:t>前端</a:t>
            </a:r>
            <a:r>
              <a:rPr kumimoji="1" lang="en-US" altLang="zh-CN" dirty="0">
                <a:latin typeface="Songti SC" panose="02010600040101010101" pitchFamily="2" charset="-122"/>
                <a:ea typeface="Songti SC" panose="02010600040101010101" pitchFamily="2" charset="-122"/>
              </a:rPr>
              <a:t>--</a:t>
            </a:r>
            <a:r>
              <a:rPr kumimoji="1" lang="zh-CN" altLang="en-US" dirty="0">
                <a:latin typeface="Songti SC" panose="02010600040101010101" pitchFamily="2" charset="-122"/>
                <a:ea typeface="Songti SC" panose="02010600040101010101" pitchFamily="2" charset="-122"/>
              </a:rPr>
              <a:t>聊天界面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F5AFFB5-99C0-F342-9A95-98A45CB2E9F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kumimoji="1" lang="zh-CN" altLang="en-US" dirty="0">
                <a:latin typeface="Songti SC" panose="02010600040101010101" pitchFamily="2" charset="-122"/>
                <a:ea typeface="Songti SC" panose="02010600040101010101" pitchFamily="2" charset="-122"/>
              </a:rPr>
              <a:t>与机器人聊天</a:t>
            </a:r>
            <a:endParaRPr kumimoji="1" lang="en-US" altLang="zh-CN" dirty="0">
              <a:latin typeface="Songti SC" panose="02010600040101010101" pitchFamily="2" charset="-122"/>
              <a:ea typeface="Songti SC" panose="02010600040101010101" pitchFamily="2" charset="-122"/>
            </a:endParaRPr>
          </a:p>
          <a:p>
            <a:pPr>
              <a:lnSpc>
                <a:spcPct val="150000"/>
              </a:lnSpc>
            </a:pPr>
            <a:r>
              <a:rPr kumimoji="1" lang="zh-CN" altLang="en-US" dirty="0">
                <a:latin typeface="Songti SC" panose="02010600040101010101" pitchFamily="2" charset="-122"/>
                <a:ea typeface="Songti SC" panose="02010600040101010101" pitchFamily="2" charset="-122"/>
              </a:rPr>
              <a:t>上传图片</a:t>
            </a:r>
            <a:endParaRPr kumimoji="1" lang="en-US" altLang="zh-CN" dirty="0">
              <a:latin typeface="Songti SC" panose="02010600040101010101" pitchFamily="2" charset="-122"/>
              <a:ea typeface="Songti SC" panose="02010600040101010101" pitchFamily="2" charset="-122"/>
            </a:endParaRPr>
          </a:p>
          <a:p>
            <a:pPr>
              <a:lnSpc>
                <a:spcPct val="150000"/>
              </a:lnSpc>
            </a:pPr>
            <a:r>
              <a:rPr kumimoji="1" lang="zh-CN" altLang="en-US" dirty="0">
                <a:latin typeface="Songti SC" panose="02010600040101010101" pitchFamily="2" charset="-122"/>
                <a:ea typeface="Songti SC" panose="02010600040101010101" pitchFamily="2" charset="-122"/>
              </a:rPr>
              <a:t>群聊</a:t>
            </a:r>
            <a:endParaRPr kumimoji="1" lang="en-US" altLang="zh-CN" dirty="0">
              <a:latin typeface="Songti SC" panose="02010600040101010101" pitchFamily="2" charset="-122"/>
              <a:ea typeface="Songti SC" panose="02010600040101010101" pitchFamily="2" charset="-122"/>
            </a:endParaRPr>
          </a:p>
          <a:p>
            <a:pPr>
              <a:lnSpc>
                <a:spcPct val="150000"/>
              </a:lnSpc>
            </a:pPr>
            <a:r>
              <a:rPr kumimoji="1" lang="zh-CN" altLang="en-US" dirty="0">
                <a:latin typeface="Songti SC" panose="02010600040101010101" pitchFamily="2" charset="-122"/>
                <a:ea typeface="Songti SC" panose="02010600040101010101" pitchFamily="2" charset="-122"/>
              </a:rPr>
              <a:t>反馈</a:t>
            </a:r>
            <a:endParaRPr kumimoji="1" lang="en-US" altLang="zh-CN" dirty="0">
              <a:latin typeface="Songti SC" panose="02010600040101010101" pitchFamily="2" charset="-122"/>
              <a:ea typeface="Songti SC" panose="02010600040101010101" pitchFamily="2" charset="-122"/>
            </a:endParaRPr>
          </a:p>
          <a:p>
            <a:pPr>
              <a:lnSpc>
                <a:spcPct val="150000"/>
              </a:lnSpc>
            </a:pPr>
            <a:r>
              <a:rPr kumimoji="1" lang="en-US" altLang="zh-CN" dirty="0">
                <a:latin typeface="Songti SC" panose="02010600040101010101" pitchFamily="2" charset="-122"/>
                <a:ea typeface="Songti SC" panose="02010600040101010101" pitchFamily="2" charset="-122"/>
              </a:rPr>
              <a:t>…</a:t>
            </a:r>
            <a:endParaRPr kumimoji="1" lang="zh-CN" altLang="en-US" dirty="0">
              <a:latin typeface="Songti SC" panose="02010600040101010101" pitchFamily="2" charset="-122"/>
              <a:ea typeface="Songti SC" panose="02010600040101010101" pitchFamily="2" charset="-122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BC0181C7-870A-2C4A-A623-DF383833DB8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69514" y="1558678"/>
            <a:ext cx="6557072" cy="49341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428351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Freeform 5"/>
          <p:cNvSpPr>
            <a:spLocks/>
          </p:cNvSpPr>
          <p:nvPr/>
        </p:nvSpPr>
        <p:spPr bwMode="auto">
          <a:xfrm>
            <a:off x="771225" y="1754842"/>
            <a:ext cx="2935728" cy="487172"/>
          </a:xfrm>
          <a:custGeom>
            <a:avLst/>
            <a:gdLst>
              <a:gd name="T0" fmla="*/ 275 w 3851"/>
              <a:gd name="T1" fmla="*/ 0 h 633"/>
              <a:gd name="T2" fmla="*/ 3575 w 3851"/>
              <a:gd name="T3" fmla="*/ 0 h 633"/>
              <a:gd name="T4" fmla="*/ 3851 w 3851"/>
              <a:gd name="T5" fmla="*/ 633 h 633"/>
              <a:gd name="T6" fmla="*/ 0 w 3851"/>
              <a:gd name="T7" fmla="*/ 633 h 633"/>
              <a:gd name="T8" fmla="*/ 275 w 3851"/>
              <a:gd name="T9" fmla="*/ 0 h 63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851" h="633">
                <a:moveTo>
                  <a:pt x="275" y="0"/>
                </a:moveTo>
                <a:lnTo>
                  <a:pt x="3575" y="0"/>
                </a:lnTo>
                <a:lnTo>
                  <a:pt x="3851" y="633"/>
                </a:lnTo>
                <a:lnTo>
                  <a:pt x="0" y="633"/>
                </a:lnTo>
                <a:lnTo>
                  <a:pt x="275" y="0"/>
                </a:ln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txBody>
          <a:bodyPr/>
          <a:lstStyle/>
          <a:p>
            <a:pPr marL="0" marR="0" lvl="0" indent="0" algn="l" defTabSz="914034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799" b="0" i="0" u="none" strike="noStrike" kern="1200" cap="none" spc="0" normalizeH="0" baseline="0" noProof="0">
              <a:ln>
                <a:noFill/>
              </a:ln>
              <a:solidFill>
                <a:srgbClr val="FD7004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10243" name="Rectangle 6"/>
          <p:cNvSpPr>
            <a:spLocks noChangeArrowheads="1"/>
          </p:cNvSpPr>
          <p:nvPr/>
        </p:nvSpPr>
        <p:spPr bwMode="auto">
          <a:xfrm>
            <a:off x="1" y="2245189"/>
            <a:ext cx="12192000" cy="2196242"/>
          </a:xfrm>
          <a:prstGeom prst="rect">
            <a:avLst/>
          </a:prstGeom>
          <a:gradFill flip="none" rotWithShape="1">
            <a:gsLst>
              <a:gs pos="0">
                <a:srgbClr val="0C4994">
                  <a:shade val="30000"/>
                  <a:satMod val="115000"/>
                </a:srgbClr>
              </a:gs>
              <a:gs pos="50000">
                <a:srgbClr val="0C4994">
                  <a:shade val="67500"/>
                  <a:satMod val="115000"/>
                </a:srgbClr>
              </a:gs>
              <a:gs pos="100000">
                <a:srgbClr val="0C4994">
                  <a:shade val="100000"/>
                  <a:satMod val="115000"/>
                </a:srgbClr>
              </a:gs>
            </a:gsLst>
            <a:lin ang="0" scaled="1"/>
            <a:tileRect/>
          </a:gradFill>
          <a:ln>
            <a:noFill/>
          </a:ln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914034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799" b="0" i="0" u="none" strike="noStrike" kern="1200" cap="none" spc="0" normalizeH="0" baseline="0" noProof="0">
              <a:ln>
                <a:noFill/>
              </a:ln>
              <a:solidFill>
                <a:srgbClr val="FD7004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10244" name="Rectangle 7"/>
          <p:cNvSpPr>
            <a:spLocks noChangeArrowheads="1"/>
          </p:cNvSpPr>
          <p:nvPr/>
        </p:nvSpPr>
        <p:spPr bwMode="auto">
          <a:xfrm>
            <a:off x="980692" y="1754842"/>
            <a:ext cx="2513618" cy="26865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914034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799" b="0" i="0" u="none" strike="noStrike" kern="1200" cap="none" spc="0" normalizeH="0" baseline="0" noProof="0">
              <a:ln>
                <a:noFill/>
              </a:ln>
              <a:solidFill>
                <a:srgbClr val="FD7004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10245" name="TextBox 23"/>
          <p:cNvSpPr txBox="1">
            <a:spLocks noChangeArrowheads="1"/>
          </p:cNvSpPr>
          <p:nvPr/>
        </p:nvSpPr>
        <p:spPr bwMode="auto">
          <a:xfrm>
            <a:off x="3792644" y="3064018"/>
            <a:ext cx="5614382" cy="12216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914034" rtl="0" eaLnBrk="1" fontAlgn="base" latinLnBrk="0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599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◎</a:t>
            </a:r>
            <a:r>
              <a:rPr kumimoji="0" lang="zh-CN" altLang="en-US" sz="2599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基于深度学习的聊天机器人</a:t>
            </a:r>
            <a:endParaRPr kumimoji="0" lang="en-US" altLang="zh-CN" sz="2599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  <a:p>
            <a:pPr marL="0" marR="0" lvl="0" indent="0" algn="l" defTabSz="914034" rtl="0" eaLnBrk="1" fontAlgn="base" latinLnBrk="0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599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◎</a:t>
            </a:r>
            <a:r>
              <a:rPr kumimoji="0" lang="zh-CN" altLang="en-US" sz="2599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图片识别对话</a:t>
            </a:r>
          </a:p>
        </p:txBody>
      </p:sp>
      <p:sp>
        <p:nvSpPr>
          <p:cNvPr id="10246" name="TextBox 25"/>
          <p:cNvSpPr txBox="1">
            <a:spLocks noChangeArrowheads="1"/>
          </p:cNvSpPr>
          <p:nvPr/>
        </p:nvSpPr>
        <p:spPr bwMode="auto">
          <a:xfrm>
            <a:off x="3778363" y="2349922"/>
            <a:ext cx="5508060" cy="70774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914034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998" b="1" i="0" u="none" strike="noStrike" kern="1200" cap="none" spc="0" normalizeH="0" baseline="0" noProof="0" dirty="0">
                <a:ln>
                  <a:noFill/>
                </a:ln>
                <a:solidFill>
                  <a:srgbClr val="FDCB34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关键技术设计</a:t>
            </a:r>
          </a:p>
        </p:txBody>
      </p:sp>
      <p:sp>
        <p:nvSpPr>
          <p:cNvPr id="10247" name="TextBox 26"/>
          <p:cNvSpPr txBox="1">
            <a:spLocks noChangeArrowheads="1"/>
          </p:cNvSpPr>
          <p:nvPr/>
        </p:nvSpPr>
        <p:spPr bwMode="auto">
          <a:xfrm>
            <a:off x="1198095" y="2245187"/>
            <a:ext cx="2082621" cy="193822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914034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1995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03</a:t>
            </a:r>
            <a:endParaRPr kumimoji="0" lang="zh-CN" altLang="en-US" sz="11995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pic>
        <p:nvPicPr>
          <p:cNvPr id="11" name="图片 10" descr="横版组合——透明.png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8468075" y="127196"/>
            <a:ext cx="3429530" cy="720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9594053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02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300"/>
                                        <p:tgtEl>
                                          <p:spTgt spid="102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 nodeType="afterGroup">
                            <p:stCondLst>
                              <p:cond delay="800"/>
                            </p:stCondLst>
                            <p:childTnLst>
                              <p:par>
                                <p:cTn id="13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5" dur="500"/>
                                        <p:tgtEl>
                                          <p:spTgt spid="102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 nodeType="afterGroup">
                            <p:stCondLst>
                              <p:cond delay="1300"/>
                            </p:stCondLst>
                            <p:childTnLst>
                              <p:par>
                                <p:cTn id="17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 nodeType="afterGroup">
                            <p:stCondLst>
                              <p:cond delay="1300"/>
                            </p:stCondLst>
                            <p:childTnLst>
                              <p:par>
                                <p:cTn id="2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243" grpId="0" animBg="1" autoUpdateAnimBg="0"/>
      <p:bldP spid="10244" grpId="0" animBg="1" autoUpdateAnimBg="0"/>
      <p:bldP spid="10245" grpId="0" autoUpdateAnimBg="0"/>
      <p:bldP spid="10246" grpId="0" autoUpdateAnimBg="0"/>
      <p:bldP spid="10247" grpId="0" autoUpdateAnimBg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021543"/>
          </a:xfrm>
        </p:spPr>
        <p:txBody>
          <a:bodyPr/>
          <a:lstStyle/>
          <a:p>
            <a:r>
              <a:rPr lang="zh-CN" altLang="en-US" dirty="0"/>
              <a:t>聊天机器人训练部分设计框架图</a:t>
            </a:r>
          </a:p>
        </p:txBody>
      </p:sp>
      <p:pic>
        <p:nvPicPr>
          <p:cNvPr id="5" name="内容占位符 4">
            <a:extLst>
              <a:ext uri="{FF2B5EF4-FFF2-40B4-BE49-F238E27FC236}">
                <a16:creationId xmlns:a16="http://schemas.microsoft.com/office/drawing/2014/main" id="{CBA05E25-CFD4-4841-8458-D4122E3DCC6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09779" y="1341438"/>
            <a:ext cx="7372441" cy="5060950"/>
          </a:xfrm>
        </p:spPr>
      </p:pic>
    </p:spTree>
    <p:extLst>
      <p:ext uri="{BB962C8B-B14F-4D97-AF65-F5344CB8AC3E}">
        <p14:creationId xmlns:p14="http://schemas.microsoft.com/office/powerpoint/2010/main" val="255819656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021543"/>
          </a:xfrm>
        </p:spPr>
        <p:txBody>
          <a:bodyPr/>
          <a:lstStyle/>
          <a:p>
            <a:r>
              <a:rPr lang="zh-CN" altLang="en-US" dirty="0"/>
              <a:t>聊天机器人训练部分技术路线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1153890"/>
            <a:ext cx="10515600" cy="5061482"/>
          </a:xfrm>
        </p:spPr>
        <p:txBody>
          <a:bodyPr>
            <a:noAutofit/>
          </a:bodyPr>
          <a:lstStyle/>
          <a:p>
            <a:pPr>
              <a:lnSpc>
                <a:spcPct val="150000"/>
              </a:lnSpc>
            </a:pPr>
            <a:r>
              <a:rPr lang="en-US" altLang="zh-CN" sz="2400" dirty="0"/>
              <a:t>1. </a:t>
            </a:r>
            <a:r>
              <a:rPr lang="zh-CN" altLang="en-US" sz="2400" dirty="0"/>
              <a:t>数据预处理和数据处理器利用</a:t>
            </a:r>
            <a:r>
              <a:rPr lang="en-US" altLang="zh-CN" sz="2400" dirty="0"/>
              <a:t>seq2seq</a:t>
            </a:r>
            <a:r>
              <a:rPr lang="zh-CN" altLang="en-US" sz="2400" dirty="0"/>
              <a:t>模型的特点，并且结合</a:t>
            </a:r>
            <a:r>
              <a:rPr lang="en-US" altLang="zh-CN" sz="2400" dirty="0"/>
              <a:t>word2vec</a:t>
            </a:r>
            <a:r>
              <a:rPr lang="zh-CN" altLang="en-US" sz="2400" dirty="0"/>
              <a:t>的思路。将训练语料</a:t>
            </a:r>
            <a:r>
              <a:rPr lang="zh-CN" altLang="en-US" sz="2400" b="1" dirty="0"/>
              <a:t>分为</a:t>
            </a:r>
            <a:r>
              <a:rPr lang="en-US" altLang="zh-CN" sz="2400" b="1" dirty="0"/>
              <a:t>Ask</a:t>
            </a:r>
            <a:r>
              <a:rPr lang="zh-CN" altLang="en-US" sz="2400" b="1" dirty="0"/>
              <a:t>语料集和</a:t>
            </a:r>
            <a:r>
              <a:rPr lang="en-US" altLang="zh-CN" sz="2400" b="1" dirty="0"/>
              <a:t>Response</a:t>
            </a:r>
            <a:r>
              <a:rPr lang="zh-CN" altLang="en-US" sz="2400" b="1" dirty="0"/>
              <a:t>语料集</a:t>
            </a:r>
            <a:r>
              <a:rPr lang="zh-CN" altLang="en-US" sz="2400" dirty="0"/>
              <a:t>，并根据一定的比例分为</a:t>
            </a:r>
            <a:r>
              <a:rPr lang="zh-CN" altLang="en-US" sz="2400" b="1" dirty="0"/>
              <a:t>训练语料集和验证语料集</a:t>
            </a:r>
            <a:r>
              <a:rPr lang="zh-CN" altLang="en-US" sz="2400" dirty="0"/>
              <a:t>，然后通过</a:t>
            </a:r>
            <a:r>
              <a:rPr lang="en-US" altLang="zh-CN" sz="2400" b="1" dirty="0"/>
              <a:t>word2vec</a:t>
            </a:r>
            <a:r>
              <a:rPr lang="zh-CN" altLang="en-US" sz="2400" dirty="0"/>
              <a:t>转换为词向量。</a:t>
            </a:r>
            <a:endParaRPr lang="en-US" altLang="zh-CN" sz="2400" dirty="0"/>
          </a:p>
          <a:p>
            <a:pPr>
              <a:lnSpc>
                <a:spcPct val="150000"/>
              </a:lnSpc>
            </a:pPr>
            <a:r>
              <a:rPr lang="en-US" altLang="zh-CN" sz="2400" dirty="0"/>
              <a:t>2. </a:t>
            </a:r>
            <a:r>
              <a:rPr lang="zh-CN" altLang="en-US" sz="2400" dirty="0"/>
              <a:t>完成数据处理后，执行器就会根据训练模式来</a:t>
            </a:r>
            <a:r>
              <a:rPr lang="zh-CN" altLang="en-US" sz="2400" b="1" dirty="0"/>
              <a:t>调用</a:t>
            </a:r>
            <a:r>
              <a:rPr lang="en-US" altLang="zh-CN" sz="2400" b="1" dirty="0"/>
              <a:t>seq2seq</a:t>
            </a:r>
            <a:r>
              <a:rPr lang="zh-CN" altLang="en-US" sz="2400" dirty="0"/>
              <a:t>进行神经网络的</a:t>
            </a:r>
            <a:r>
              <a:rPr lang="zh-CN" altLang="en-US" sz="2400" b="1" dirty="0"/>
              <a:t>创建</a:t>
            </a:r>
            <a:r>
              <a:rPr lang="zh-CN" altLang="en-US" sz="2400" dirty="0"/>
              <a:t>。</a:t>
            </a:r>
            <a:endParaRPr lang="en-US" altLang="zh-CN" sz="2400" dirty="0"/>
          </a:p>
          <a:p>
            <a:pPr>
              <a:lnSpc>
                <a:spcPct val="150000"/>
              </a:lnSpc>
            </a:pPr>
            <a:r>
              <a:rPr lang="en-US" altLang="zh-CN" sz="2400" dirty="0"/>
              <a:t>3. </a:t>
            </a:r>
            <a:r>
              <a:rPr lang="zh-CN" altLang="en-US" sz="2400" dirty="0"/>
              <a:t>通过后端</a:t>
            </a:r>
            <a:r>
              <a:rPr lang="zh-CN" altLang="en-US" sz="2400" b="1" dirty="0"/>
              <a:t>调用执行器</a:t>
            </a:r>
            <a:r>
              <a:rPr lang="zh-CN" altLang="en-US" sz="2400" dirty="0"/>
              <a:t>来进行聊天服务，在语句输入和输出利用</a:t>
            </a:r>
            <a:r>
              <a:rPr lang="en-US" altLang="zh-CN" sz="2400" dirty="0"/>
              <a:t>seq2seq</a:t>
            </a:r>
            <a:r>
              <a:rPr lang="zh-CN" altLang="en-US" sz="2400" dirty="0"/>
              <a:t>的特点，直接将输出</a:t>
            </a:r>
            <a:r>
              <a:rPr lang="en-US" altLang="zh-CN" sz="2400" dirty="0"/>
              <a:t>seq</a:t>
            </a:r>
            <a:r>
              <a:rPr lang="zh-CN" altLang="en-US" sz="2400" dirty="0"/>
              <a:t>转换成</a:t>
            </a:r>
            <a:r>
              <a:rPr lang="en-US" altLang="zh-CN" sz="2400" dirty="0" err="1"/>
              <a:t>vec</a:t>
            </a:r>
            <a:r>
              <a:rPr lang="zh-CN" altLang="en-US" sz="2400" dirty="0"/>
              <a:t>作为已经训练好的神经网络的输入，然后神经网络会生成一个</a:t>
            </a:r>
            <a:r>
              <a:rPr lang="en-US" altLang="zh-CN" sz="2400" dirty="0"/>
              <a:t>seq</a:t>
            </a:r>
            <a:r>
              <a:rPr lang="zh-CN" altLang="en-US" sz="2400" dirty="0"/>
              <a:t>向量，然后通过查询词典的方法将生成的向量替换成中文句子。</a:t>
            </a:r>
          </a:p>
        </p:txBody>
      </p:sp>
    </p:spTree>
    <p:extLst>
      <p:ext uri="{BB962C8B-B14F-4D97-AF65-F5344CB8AC3E}">
        <p14:creationId xmlns:p14="http://schemas.microsoft.com/office/powerpoint/2010/main" val="415097037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021543"/>
          </a:xfrm>
        </p:spPr>
        <p:txBody>
          <a:bodyPr/>
          <a:lstStyle/>
          <a:p>
            <a:r>
              <a:rPr lang="zh-CN" altLang="en-US" dirty="0"/>
              <a:t>图像标注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1268579"/>
            <a:ext cx="10515600" cy="5061482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zh-CN" altLang="en-US" dirty="0"/>
              <a:t>需求描述：</a:t>
            </a:r>
            <a:endParaRPr lang="en-US" altLang="zh-CN" dirty="0"/>
          </a:p>
          <a:p>
            <a:pPr lvl="1">
              <a:lnSpc>
                <a:spcPct val="150000"/>
              </a:lnSpc>
            </a:pPr>
            <a:r>
              <a:rPr lang="zh-CN" altLang="en-US" dirty="0"/>
              <a:t>对用户给定的图片进行分析，识别其主要内容，并生成文字描述。</a:t>
            </a:r>
            <a:endParaRPr lang="en-US" altLang="zh-CN" dirty="0"/>
          </a:p>
          <a:p>
            <a:pPr>
              <a:lnSpc>
                <a:spcPct val="150000"/>
              </a:lnSpc>
            </a:pPr>
            <a:r>
              <a:rPr lang="zh-CN" altLang="en-US" dirty="0"/>
              <a:t>模块设计：</a:t>
            </a:r>
            <a:endParaRPr lang="en-US" altLang="zh-CN" dirty="0"/>
          </a:p>
          <a:p>
            <a:pPr lvl="1">
              <a:lnSpc>
                <a:spcPct val="150000"/>
              </a:lnSpc>
            </a:pPr>
            <a:r>
              <a:rPr lang="zh-CN" altLang="en-US" dirty="0"/>
              <a:t>使用卷积神经网络从图像中提取视觉特征，并使用</a:t>
            </a:r>
            <a:r>
              <a:rPr lang="en-US" altLang="zh-CN" dirty="0"/>
              <a:t>LSTM</a:t>
            </a:r>
            <a:r>
              <a:rPr lang="zh-CN" altLang="en-US" dirty="0"/>
              <a:t>递归神经网络将这些特征解码成句子。</a:t>
            </a:r>
            <a:endParaRPr lang="en-US" altLang="zh-CN" dirty="0"/>
          </a:p>
          <a:p>
            <a:pPr lvl="1">
              <a:lnSpc>
                <a:spcPct val="150000"/>
              </a:lnSpc>
            </a:pPr>
            <a:r>
              <a:rPr lang="zh-CN" altLang="en-US" dirty="0"/>
              <a:t>采用</a:t>
            </a:r>
            <a:r>
              <a:rPr lang="en-US" altLang="zh-CN" dirty="0"/>
              <a:t>soft attention mechanism</a:t>
            </a:r>
            <a:r>
              <a:rPr lang="zh-CN" altLang="en-US" dirty="0"/>
              <a:t>来提高标注质量。</a:t>
            </a:r>
            <a:endParaRPr lang="en-US" altLang="zh-CN" dirty="0"/>
          </a:p>
          <a:p>
            <a:pPr lvl="1">
              <a:lnSpc>
                <a:spcPct val="150000"/>
              </a:lnSpc>
            </a:pPr>
            <a:r>
              <a:rPr lang="zh-CN" altLang="en-US" dirty="0"/>
              <a:t>使用</a:t>
            </a:r>
            <a:r>
              <a:rPr lang="en-US" altLang="zh-CN" dirty="0"/>
              <a:t>Tensorflow</a:t>
            </a:r>
            <a:r>
              <a:rPr lang="zh-CN" altLang="en-US" dirty="0"/>
              <a:t>实现，允许</a:t>
            </a:r>
            <a:r>
              <a:rPr lang="en-US" altLang="zh-CN" dirty="0"/>
              <a:t>CNN</a:t>
            </a:r>
            <a:r>
              <a:rPr lang="zh-CN" altLang="en-US" dirty="0"/>
              <a:t>和</a:t>
            </a:r>
            <a:r>
              <a:rPr lang="en-US" altLang="zh-CN" dirty="0"/>
              <a:t>RNN</a:t>
            </a:r>
            <a:r>
              <a:rPr lang="zh-CN" altLang="en-US" dirty="0"/>
              <a:t>部分的端到端训练。</a:t>
            </a:r>
            <a:endParaRPr lang="en-US" altLang="zh-CN" dirty="0"/>
          </a:p>
          <a:p>
            <a:pPr lvl="1">
              <a:lnSpc>
                <a:spcPct val="150000"/>
              </a:lnSpc>
            </a:pPr>
            <a:r>
              <a:rPr lang="zh-CN" altLang="en-US" dirty="0"/>
              <a:t>生成的图片文字描述作为文字对话模块的输入</a:t>
            </a:r>
          </a:p>
        </p:txBody>
      </p:sp>
    </p:spTree>
    <p:extLst>
      <p:ext uri="{BB962C8B-B14F-4D97-AF65-F5344CB8AC3E}">
        <p14:creationId xmlns:p14="http://schemas.microsoft.com/office/powerpoint/2010/main" val="173691350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021543"/>
          </a:xfrm>
        </p:spPr>
        <p:txBody>
          <a:bodyPr/>
          <a:lstStyle/>
          <a:p>
            <a:r>
              <a:rPr lang="zh-CN" altLang="en-US" dirty="0"/>
              <a:t>图像标注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zh-CN" altLang="en-US" dirty="0"/>
              <a:t>预期效果：</a:t>
            </a:r>
            <a:endParaRPr lang="en-US" altLang="zh-CN" dirty="0"/>
          </a:p>
          <a:p>
            <a:pPr lvl="1"/>
            <a:endParaRPr lang="en-US" altLang="zh-CN" dirty="0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92474E3B-AF87-4534-ACAB-29750FF4A9C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6442" y="1928652"/>
            <a:ext cx="4806101" cy="3699791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1C5499CC-B70C-45DD-B3DD-01B1F97FA0D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40785" y="1922983"/>
            <a:ext cx="4964773" cy="37054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668390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Freeform 5"/>
          <p:cNvSpPr>
            <a:spLocks/>
          </p:cNvSpPr>
          <p:nvPr/>
        </p:nvSpPr>
        <p:spPr bwMode="auto">
          <a:xfrm>
            <a:off x="771225" y="1754842"/>
            <a:ext cx="2935728" cy="487172"/>
          </a:xfrm>
          <a:custGeom>
            <a:avLst/>
            <a:gdLst>
              <a:gd name="T0" fmla="*/ 275 w 3851"/>
              <a:gd name="T1" fmla="*/ 0 h 633"/>
              <a:gd name="T2" fmla="*/ 3575 w 3851"/>
              <a:gd name="T3" fmla="*/ 0 h 633"/>
              <a:gd name="T4" fmla="*/ 3851 w 3851"/>
              <a:gd name="T5" fmla="*/ 633 h 633"/>
              <a:gd name="T6" fmla="*/ 0 w 3851"/>
              <a:gd name="T7" fmla="*/ 633 h 633"/>
              <a:gd name="T8" fmla="*/ 275 w 3851"/>
              <a:gd name="T9" fmla="*/ 0 h 63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851" h="633">
                <a:moveTo>
                  <a:pt x="275" y="0"/>
                </a:moveTo>
                <a:lnTo>
                  <a:pt x="3575" y="0"/>
                </a:lnTo>
                <a:lnTo>
                  <a:pt x="3851" y="633"/>
                </a:lnTo>
                <a:lnTo>
                  <a:pt x="0" y="633"/>
                </a:lnTo>
                <a:lnTo>
                  <a:pt x="275" y="0"/>
                </a:ln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txBody>
          <a:bodyPr/>
          <a:lstStyle/>
          <a:p>
            <a:pPr marL="0" marR="0" lvl="0" indent="0" algn="l" defTabSz="914034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799" b="0" i="0" u="none" strike="noStrike" kern="1200" cap="none" spc="0" normalizeH="0" baseline="0" noProof="0">
              <a:ln>
                <a:noFill/>
              </a:ln>
              <a:solidFill>
                <a:srgbClr val="FD7004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10243" name="Rectangle 6"/>
          <p:cNvSpPr>
            <a:spLocks noChangeArrowheads="1"/>
          </p:cNvSpPr>
          <p:nvPr/>
        </p:nvSpPr>
        <p:spPr bwMode="auto">
          <a:xfrm>
            <a:off x="1" y="2245189"/>
            <a:ext cx="12192000" cy="2196242"/>
          </a:xfrm>
          <a:prstGeom prst="rect">
            <a:avLst/>
          </a:prstGeom>
          <a:gradFill flip="none" rotWithShape="1">
            <a:gsLst>
              <a:gs pos="0">
                <a:srgbClr val="0C4994">
                  <a:shade val="30000"/>
                  <a:satMod val="115000"/>
                </a:srgbClr>
              </a:gs>
              <a:gs pos="50000">
                <a:srgbClr val="0C4994">
                  <a:shade val="67500"/>
                  <a:satMod val="115000"/>
                </a:srgbClr>
              </a:gs>
              <a:gs pos="100000">
                <a:srgbClr val="0C4994">
                  <a:shade val="100000"/>
                  <a:satMod val="115000"/>
                </a:srgbClr>
              </a:gs>
            </a:gsLst>
            <a:lin ang="0" scaled="1"/>
            <a:tileRect/>
          </a:gradFill>
          <a:ln>
            <a:noFill/>
          </a:ln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914034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799" b="0" i="0" u="none" strike="noStrike" kern="1200" cap="none" spc="0" normalizeH="0" baseline="0" noProof="0">
              <a:ln>
                <a:noFill/>
              </a:ln>
              <a:solidFill>
                <a:srgbClr val="FD7004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10244" name="Rectangle 7"/>
          <p:cNvSpPr>
            <a:spLocks noChangeArrowheads="1"/>
          </p:cNvSpPr>
          <p:nvPr/>
        </p:nvSpPr>
        <p:spPr bwMode="auto">
          <a:xfrm>
            <a:off x="980692" y="1754842"/>
            <a:ext cx="2513618" cy="26865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914034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799" b="0" i="0" u="none" strike="noStrike" kern="1200" cap="none" spc="0" normalizeH="0" baseline="0" noProof="0">
              <a:ln>
                <a:noFill/>
              </a:ln>
              <a:solidFill>
                <a:srgbClr val="FD7004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10245" name="TextBox 23"/>
          <p:cNvSpPr txBox="1">
            <a:spLocks noChangeArrowheads="1"/>
          </p:cNvSpPr>
          <p:nvPr/>
        </p:nvSpPr>
        <p:spPr bwMode="auto">
          <a:xfrm>
            <a:off x="3792643" y="3064018"/>
            <a:ext cx="5904809" cy="12216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914034" rtl="0" eaLnBrk="1" fontAlgn="base" latinLnBrk="0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599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◎</a:t>
            </a:r>
            <a:r>
              <a:rPr lang="zh-CN" altLang="en-US" sz="2599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测试</a:t>
            </a:r>
            <a:r>
              <a:rPr kumimoji="0" lang="zh-CN" altLang="en-US" sz="2599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         </a:t>
            </a:r>
            <a:r>
              <a:rPr kumimoji="0" lang="zh-CN" altLang="en-US" sz="2599" b="0" i="0" u="none" strike="noStrike" kern="1200" cap="none" spc="0" normalizeH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 </a:t>
            </a:r>
            <a:r>
              <a:rPr kumimoji="0" lang="en-US" altLang="zh-CN" sz="2599" b="0" i="0" u="none" strike="noStrike" kern="1200" cap="none" spc="0" normalizeH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	</a:t>
            </a:r>
            <a:r>
              <a:rPr kumimoji="0" lang="en-US" altLang="zh-CN" sz="2599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◎</a:t>
            </a:r>
            <a:r>
              <a:rPr lang="zh-CN" altLang="en-US" sz="2599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测试</a:t>
            </a:r>
            <a:r>
              <a:rPr lang="en-US" altLang="zh-CN" sz="2599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—</a:t>
            </a:r>
            <a:r>
              <a:rPr lang="zh-CN" altLang="en-US" sz="2599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聊天机器人</a:t>
            </a:r>
            <a:endParaRPr kumimoji="0" lang="en-US" altLang="zh-CN" sz="2599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  <a:p>
            <a:pPr marL="0" marR="0" lvl="0" indent="0" algn="l" defTabSz="914034" rtl="0" eaLnBrk="1" fontAlgn="base" latinLnBrk="0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599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◎</a:t>
            </a:r>
            <a:r>
              <a:rPr lang="zh-CN" altLang="en-US" sz="2599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测试</a:t>
            </a:r>
            <a:r>
              <a:rPr lang="en-US" altLang="zh-CN" sz="2599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—</a:t>
            </a:r>
            <a:r>
              <a:rPr lang="zh-CN" altLang="en-US" sz="2599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性能</a:t>
            </a:r>
            <a:r>
              <a:rPr lang="en-US" altLang="zh-CN" sz="2599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	</a:t>
            </a:r>
            <a:r>
              <a:rPr kumimoji="0" lang="en-US" altLang="zh-CN" sz="2599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◎</a:t>
            </a:r>
            <a:r>
              <a:rPr lang="zh-CN" altLang="en-US" sz="2599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时间进度表及分工</a:t>
            </a:r>
            <a:endParaRPr kumimoji="0" lang="zh-CN" altLang="en-US" sz="2599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0246" name="TextBox 25"/>
          <p:cNvSpPr txBox="1">
            <a:spLocks noChangeArrowheads="1"/>
          </p:cNvSpPr>
          <p:nvPr/>
        </p:nvSpPr>
        <p:spPr bwMode="auto">
          <a:xfrm>
            <a:off x="3778363" y="2349922"/>
            <a:ext cx="5508060" cy="70774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914034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998" b="1" i="0" u="none" strike="noStrike" kern="1200" cap="none" spc="0" normalizeH="0" baseline="0" noProof="0" dirty="0">
                <a:ln>
                  <a:noFill/>
                </a:ln>
                <a:solidFill>
                  <a:srgbClr val="FDCB34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测试</a:t>
            </a:r>
          </a:p>
        </p:txBody>
      </p:sp>
      <p:sp>
        <p:nvSpPr>
          <p:cNvPr id="10247" name="TextBox 26"/>
          <p:cNvSpPr txBox="1">
            <a:spLocks noChangeArrowheads="1"/>
          </p:cNvSpPr>
          <p:nvPr/>
        </p:nvSpPr>
        <p:spPr bwMode="auto">
          <a:xfrm>
            <a:off x="1198095" y="2245187"/>
            <a:ext cx="2082621" cy="193822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914034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1995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04</a:t>
            </a:r>
            <a:endParaRPr kumimoji="0" lang="zh-CN" altLang="en-US" sz="11995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pic>
        <p:nvPicPr>
          <p:cNvPr id="11" name="图片 10" descr="横版组合——透明.png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8468075" y="127196"/>
            <a:ext cx="3429530" cy="720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601449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02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300"/>
                                        <p:tgtEl>
                                          <p:spTgt spid="102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 nodeType="afterGroup">
                            <p:stCondLst>
                              <p:cond delay="800"/>
                            </p:stCondLst>
                            <p:childTnLst>
                              <p:par>
                                <p:cTn id="13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5" dur="500"/>
                                        <p:tgtEl>
                                          <p:spTgt spid="102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 nodeType="afterGroup">
                            <p:stCondLst>
                              <p:cond delay="1300"/>
                            </p:stCondLst>
                            <p:childTnLst>
                              <p:par>
                                <p:cTn id="17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 nodeType="afterGroup">
                            <p:stCondLst>
                              <p:cond delay="1300"/>
                            </p:stCondLst>
                            <p:childTnLst>
                              <p:par>
                                <p:cTn id="2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243" grpId="0" animBg="1" autoUpdateAnimBg="0"/>
      <p:bldP spid="10244" grpId="0" animBg="1" autoUpdateAnimBg="0"/>
      <p:bldP spid="10245" grpId="0" autoUpdateAnimBg="0"/>
      <p:bldP spid="10246" grpId="0" autoUpdateAnimBg="0"/>
      <p:bldP spid="10247" grpId="0" autoUpdateAnimBg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Freeform 11"/>
          <p:cNvSpPr>
            <a:spLocks/>
          </p:cNvSpPr>
          <p:nvPr/>
        </p:nvSpPr>
        <p:spPr bwMode="auto">
          <a:xfrm>
            <a:off x="4719384" y="1036670"/>
            <a:ext cx="891827" cy="112668"/>
          </a:xfrm>
          <a:custGeom>
            <a:avLst/>
            <a:gdLst>
              <a:gd name="T0" fmla="*/ 111 w 1156"/>
              <a:gd name="T1" fmla="*/ 0 h 142"/>
              <a:gd name="T2" fmla="*/ 1045 w 1156"/>
              <a:gd name="T3" fmla="*/ 0 h 142"/>
              <a:gd name="T4" fmla="*/ 1156 w 1156"/>
              <a:gd name="T5" fmla="*/ 142 h 142"/>
              <a:gd name="T6" fmla="*/ 0 w 1156"/>
              <a:gd name="T7" fmla="*/ 142 h 142"/>
              <a:gd name="T8" fmla="*/ 111 w 1156"/>
              <a:gd name="T9" fmla="*/ 0 h 1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156" h="142">
                <a:moveTo>
                  <a:pt x="111" y="0"/>
                </a:moveTo>
                <a:lnTo>
                  <a:pt x="1045" y="0"/>
                </a:lnTo>
                <a:lnTo>
                  <a:pt x="1156" y="142"/>
                </a:lnTo>
                <a:lnTo>
                  <a:pt x="0" y="142"/>
                </a:lnTo>
                <a:lnTo>
                  <a:pt x="111" y="0"/>
                </a:lnTo>
                <a:close/>
              </a:path>
            </a:pathLst>
          </a:custGeom>
          <a:solidFill>
            <a:srgbClr val="006BA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pPr marL="0" marR="0" lvl="0" indent="0" algn="l" defTabSz="914034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799" b="0" i="0" u="none" strike="noStrike" kern="1200" cap="none" spc="0" normalizeH="0" baseline="0" noProof="0">
              <a:ln>
                <a:noFill/>
              </a:ln>
              <a:solidFill>
                <a:srgbClr val="006794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14339" name="Freeform 10"/>
          <p:cNvSpPr>
            <a:spLocks/>
          </p:cNvSpPr>
          <p:nvPr/>
        </p:nvSpPr>
        <p:spPr bwMode="auto">
          <a:xfrm>
            <a:off x="4555935" y="1125536"/>
            <a:ext cx="6690287" cy="701401"/>
          </a:xfrm>
          <a:custGeom>
            <a:avLst/>
            <a:gdLst>
              <a:gd name="T0" fmla="*/ 97 w 8676"/>
              <a:gd name="T1" fmla="*/ 0 h 884"/>
              <a:gd name="T2" fmla="*/ 8475 w 8676"/>
              <a:gd name="T3" fmla="*/ 0 h 884"/>
              <a:gd name="T4" fmla="*/ 8676 w 8676"/>
              <a:gd name="T5" fmla="*/ 202 h 884"/>
              <a:gd name="T6" fmla="*/ 8676 w 8676"/>
              <a:gd name="T7" fmla="*/ 788 h 884"/>
              <a:gd name="T8" fmla="*/ 8579 w 8676"/>
              <a:gd name="T9" fmla="*/ 884 h 884"/>
              <a:gd name="T10" fmla="*/ 97 w 8676"/>
              <a:gd name="T11" fmla="*/ 884 h 884"/>
              <a:gd name="T12" fmla="*/ 0 w 8676"/>
              <a:gd name="T13" fmla="*/ 788 h 884"/>
              <a:gd name="T14" fmla="*/ 0 w 8676"/>
              <a:gd name="T15" fmla="*/ 96 h 884"/>
              <a:gd name="T16" fmla="*/ 97 w 8676"/>
              <a:gd name="T17" fmla="*/ 0 h 8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8676" h="884">
                <a:moveTo>
                  <a:pt x="97" y="0"/>
                </a:moveTo>
                <a:lnTo>
                  <a:pt x="8475" y="0"/>
                </a:lnTo>
                <a:lnTo>
                  <a:pt x="8676" y="202"/>
                </a:lnTo>
                <a:lnTo>
                  <a:pt x="8676" y="788"/>
                </a:lnTo>
                <a:cubicBezTo>
                  <a:pt x="8676" y="841"/>
                  <a:pt x="8632" y="884"/>
                  <a:pt x="8579" y="884"/>
                </a:cubicBezTo>
                <a:lnTo>
                  <a:pt x="97" y="884"/>
                </a:lnTo>
                <a:cubicBezTo>
                  <a:pt x="44" y="884"/>
                  <a:pt x="0" y="841"/>
                  <a:pt x="0" y="788"/>
                </a:cubicBezTo>
                <a:lnTo>
                  <a:pt x="0" y="96"/>
                </a:lnTo>
                <a:cubicBezTo>
                  <a:pt x="0" y="43"/>
                  <a:pt x="44" y="0"/>
                  <a:pt x="97" y="0"/>
                </a:cubicBezTo>
                <a:close/>
              </a:path>
            </a:pathLst>
          </a:custGeom>
          <a:solidFill>
            <a:srgbClr val="FFFFFF"/>
          </a:solidFill>
          <a:ln w="10" cap="flat" cmpd="sng">
            <a:solidFill>
              <a:srgbClr val="A8A9AD"/>
            </a:solidFill>
            <a:round/>
            <a:headEnd/>
            <a:tailEnd/>
          </a:ln>
        </p:spPr>
        <p:txBody>
          <a:bodyPr/>
          <a:lstStyle/>
          <a:p>
            <a:pPr marL="0" marR="0" lvl="0" indent="0" algn="l" defTabSz="914034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799" b="0" i="0" u="none" strike="noStrike" kern="1200" cap="none" spc="0" normalizeH="0" baseline="0" noProof="0">
              <a:ln>
                <a:noFill/>
              </a:ln>
              <a:solidFill>
                <a:srgbClr val="006794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14340" name="Rectangle 12"/>
          <p:cNvSpPr>
            <a:spLocks noChangeArrowheads="1"/>
          </p:cNvSpPr>
          <p:nvPr/>
        </p:nvSpPr>
        <p:spPr bwMode="auto">
          <a:xfrm>
            <a:off x="4805075" y="1036670"/>
            <a:ext cx="720444" cy="73789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914034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799" b="0" i="0" u="none" strike="noStrike" kern="1200" cap="none" spc="0" normalizeH="0" baseline="0" noProof="0">
              <a:ln>
                <a:noFill/>
              </a:ln>
              <a:solidFill>
                <a:srgbClr val="006794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14341" name="Freeform 11"/>
          <p:cNvSpPr>
            <a:spLocks/>
          </p:cNvSpPr>
          <p:nvPr/>
        </p:nvSpPr>
        <p:spPr bwMode="auto">
          <a:xfrm>
            <a:off x="4719384" y="2154997"/>
            <a:ext cx="891827" cy="112669"/>
          </a:xfrm>
          <a:custGeom>
            <a:avLst/>
            <a:gdLst>
              <a:gd name="T0" fmla="*/ 111 w 1156"/>
              <a:gd name="T1" fmla="*/ 0 h 142"/>
              <a:gd name="T2" fmla="*/ 1045 w 1156"/>
              <a:gd name="T3" fmla="*/ 0 h 142"/>
              <a:gd name="T4" fmla="*/ 1156 w 1156"/>
              <a:gd name="T5" fmla="*/ 142 h 142"/>
              <a:gd name="T6" fmla="*/ 0 w 1156"/>
              <a:gd name="T7" fmla="*/ 142 h 142"/>
              <a:gd name="T8" fmla="*/ 111 w 1156"/>
              <a:gd name="T9" fmla="*/ 0 h 1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156" h="142">
                <a:moveTo>
                  <a:pt x="111" y="0"/>
                </a:moveTo>
                <a:lnTo>
                  <a:pt x="1045" y="0"/>
                </a:lnTo>
                <a:lnTo>
                  <a:pt x="1156" y="142"/>
                </a:lnTo>
                <a:lnTo>
                  <a:pt x="0" y="142"/>
                </a:lnTo>
                <a:lnTo>
                  <a:pt x="111" y="0"/>
                </a:lnTo>
                <a:close/>
              </a:path>
            </a:pathLst>
          </a:custGeom>
          <a:solidFill>
            <a:srgbClr val="006BA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pPr marL="0" marR="0" lvl="0" indent="0" algn="l" defTabSz="914034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799" b="0" i="0" u="none" strike="noStrike" kern="1200" cap="none" spc="0" normalizeH="0" baseline="0" noProof="0">
              <a:ln>
                <a:noFill/>
              </a:ln>
              <a:solidFill>
                <a:srgbClr val="006794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14342" name="Freeform 10"/>
          <p:cNvSpPr>
            <a:spLocks/>
          </p:cNvSpPr>
          <p:nvPr/>
        </p:nvSpPr>
        <p:spPr bwMode="auto">
          <a:xfrm>
            <a:off x="4555935" y="2243862"/>
            <a:ext cx="6690287" cy="701401"/>
          </a:xfrm>
          <a:custGeom>
            <a:avLst/>
            <a:gdLst>
              <a:gd name="T0" fmla="*/ 97 w 8676"/>
              <a:gd name="T1" fmla="*/ 0 h 884"/>
              <a:gd name="T2" fmla="*/ 8475 w 8676"/>
              <a:gd name="T3" fmla="*/ 0 h 884"/>
              <a:gd name="T4" fmla="*/ 8676 w 8676"/>
              <a:gd name="T5" fmla="*/ 202 h 884"/>
              <a:gd name="T6" fmla="*/ 8676 w 8676"/>
              <a:gd name="T7" fmla="*/ 788 h 884"/>
              <a:gd name="T8" fmla="*/ 8579 w 8676"/>
              <a:gd name="T9" fmla="*/ 884 h 884"/>
              <a:gd name="T10" fmla="*/ 97 w 8676"/>
              <a:gd name="T11" fmla="*/ 884 h 884"/>
              <a:gd name="T12" fmla="*/ 0 w 8676"/>
              <a:gd name="T13" fmla="*/ 788 h 884"/>
              <a:gd name="T14" fmla="*/ 0 w 8676"/>
              <a:gd name="T15" fmla="*/ 96 h 884"/>
              <a:gd name="T16" fmla="*/ 97 w 8676"/>
              <a:gd name="T17" fmla="*/ 0 h 8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8676" h="884">
                <a:moveTo>
                  <a:pt x="97" y="0"/>
                </a:moveTo>
                <a:lnTo>
                  <a:pt x="8475" y="0"/>
                </a:lnTo>
                <a:lnTo>
                  <a:pt x="8676" y="202"/>
                </a:lnTo>
                <a:lnTo>
                  <a:pt x="8676" y="788"/>
                </a:lnTo>
                <a:cubicBezTo>
                  <a:pt x="8676" y="841"/>
                  <a:pt x="8632" y="884"/>
                  <a:pt x="8579" y="884"/>
                </a:cubicBezTo>
                <a:lnTo>
                  <a:pt x="97" y="884"/>
                </a:lnTo>
                <a:cubicBezTo>
                  <a:pt x="44" y="884"/>
                  <a:pt x="0" y="841"/>
                  <a:pt x="0" y="788"/>
                </a:cubicBezTo>
                <a:lnTo>
                  <a:pt x="0" y="96"/>
                </a:lnTo>
                <a:cubicBezTo>
                  <a:pt x="0" y="43"/>
                  <a:pt x="44" y="0"/>
                  <a:pt x="97" y="0"/>
                </a:cubicBezTo>
                <a:close/>
              </a:path>
            </a:pathLst>
          </a:custGeom>
          <a:solidFill>
            <a:srgbClr val="FFFFFF"/>
          </a:solidFill>
          <a:ln w="10" cap="flat" cmpd="sng">
            <a:solidFill>
              <a:srgbClr val="A8A9AD"/>
            </a:solidFill>
            <a:round/>
            <a:headEnd/>
            <a:tailEnd/>
          </a:ln>
        </p:spPr>
        <p:txBody>
          <a:bodyPr/>
          <a:lstStyle/>
          <a:p>
            <a:pPr marL="0" marR="0" lvl="0" indent="0" algn="l" defTabSz="914034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799" b="0" i="0" u="none" strike="noStrike" kern="1200" cap="none" spc="0" normalizeH="0" baseline="0" noProof="0">
              <a:ln>
                <a:noFill/>
              </a:ln>
              <a:solidFill>
                <a:srgbClr val="006794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14343" name="Rectangle 12"/>
          <p:cNvSpPr>
            <a:spLocks noChangeArrowheads="1"/>
          </p:cNvSpPr>
          <p:nvPr/>
        </p:nvSpPr>
        <p:spPr bwMode="auto">
          <a:xfrm>
            <a:off x="4805075" y="2154996"/>
            <a:ext cx="720444" cy="737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914034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799" b="0" i="0" u="none" strike="noStrike" kern="1200" cap="none" spc="0" normalizeH="0" baseline="0" noProof="0">
              <a:ln>
                <a:noFill/>
              </a:ln>
              <a:solidFill>
                <a:srgbClr val="006794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14344" name="Freeform 11"/>
          <p:cNvSpPr>
            <a:spLocks/>
          </p:cNvSpPr>
          <p:nvPr/>
        </p:nvSpPr>
        <p:spPr bwMode="auto">
          <a:xfrm>
            <a:off x="4719384" y="3276133"/>
            <a:ext cx="891827" cy="112668"/>
          </a:xfrm>
          <a:custGeom>
            <a:avLst/>
            <a:gdLst>
              <a:gd name="T0" fmla="*/ 111 w 1156"/>
              <a:gd name="T1" fmla="*/ 0 h 142"/>
              <a:gd name="T2" fmla="*/ 1045 w 1156"/>
              <a:gd name="T3" fmla="*/ 0 h 142"/>
              <a:gd name="T4" fmla="*/ 1156 w 1156"/>
              <a:gd name="T5" fmla="*/ 142 h 142"/>
              <a:gd name="T6" fmla="*/ 0 w 1156"/>
              <a:gd name="T7" fmla="*/ 142 h 142"/>
              <a:gd name="T8" fmla="*/ 111 w 1156"/>
              <a:gd name="T9" fmla="*/ 0 h 1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156" h="142">
                <a:moveTo>
                  <a:pt x="111" y="0"/>
                </a:moveTo>
                <a:lnTo>
                  <a:pt x="1045" y="0"/>
                </a:lnTo>
                <a:lnTo>
                  <a:pt x="1156" y="142"/>
                </a:lnTo>
                <a:lnTo>
                  <a:pt x="0" y="142"/>
                </a:lnTo>
                <a:lnTo>
                  <a:pt x="111" y="0"/>
                </a:lnTo>
                <a:close/>
              </a:path>
            </a:pathLst>
          </a:custGeom>
          <a:solidFill>
            <a:srgbClr val="006BA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pPr marL="0" marR="0" lvl="0" indent="0" algn="l" defTabSz="914034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799" b="0" i="0" u="none" strike="noStrike" kern="1200" cap="none" spc="0" normalizeH="0" baseline="0" noProof="0">
              <a:ln>
                <a:noFill/>
              </a:ln>
              <a:solidFill>
                <a:srgbClr val="006794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14345" name="Freeform 10"/>
          <p:cNvSpPr>
            <a:spLocks/>
          </p:cNvSpPr>
          <p:nvPr/>
        </p:nvSpPr>
        <p:spPr bwMode="auto">
          <a:xfrm>
            <a:off x="4555935" y="3363411"/>
            <a:ext cx="6690287" cy="701401"/>
          </a:xfrm>
          <a:custGeom>
            <a:avLst/>
            <a:gdLst>
              <a:gd name="T0" fmla="*/ 97 w 8676"/>
              <a:gd name="T1" fmla="*/ 0 h 884"/>
              <a:gd name="T2" fmla="*/ 8475 w 8676"/>
              <a:gd name="T3" fmla="*/ 0 h 884"/>
              <a:gd name="T4" fmla="*/ 8676 w 8676"/>
              <a:gd name="T5" fmla="*/ 202 h 884"/>
              <a:gd name="T6" fmla="*/ 8676 w 8676"/>
              <a:gd name="T7" fmla="*/ 788 h 884"/>
              <a:gd name="T8" fmla="*/ 8579 w 8676"/>
              <a:gd name="T9" fmla="*/ 884 h 884"/>
              <a:gd name="T10" fmla="*/ 97 w 8676"/>
              <a:gd name="T11" fmla="*/ 884 h 884"/>
              <a:gd name="T12" fmla="*/ 0 w 8676"/>
              <a:gd name="T13" fmla="*/ 788 h 884"/>
              <a:gd name="T14" fmla="*/ 0 w 8676"/>
              <a:gd name="T15" fmla="*/ 96 h 884"/>
              <a:gd name="T16" fmla="*/ 97 w 8676"/>
              <a:gd name="T17" fmla="*/ 0 h 8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8676" h="884">
                <a:moveTo>
                  <a:pt x="97" y="0"/>
                </a:moveTo>
                <a:lnTo>
                  <a:pt x="8475" y="0"/>
                </a:lnTo>
                <a:lnTo>
                  <a:pt x="8676" y="202"/>
                </a:lnTo>
                <a:lnTo>
                  <a:pt x="8676" y="788"/>
                </a:lnTo>
                <a:cubicBezTo>
                  <a:pt x="8676" y="841"/>
                  <a:pt x="8632" y="884"/>
                  <a:pt x="8579" y="884"/>
                </a:cubicBezTo>
                <a:lnTo>
                  <a:pt x="97" y="884"/>
                </a:lnTo>
                <a:cubicBezTo>
                  <a:pt x="44" y="884"/>
                  <a:pt x="0" y="841"/>
                  <a:pt x="0" y="788"/>
                </a:cubicBezTo>
                <a:lnTo>
                  <a:pt x="0" y="96"/>
                </a:lnTo>
                <a:cubicBezTo>
                  <a:pt x="0" y="43"/>
                  <a:pt x="44" y="0"/>
                  <a:pt x="97" y="0"/>
                </a:cubicBezTo>
                <a:close/>
              </a:path>
            </a:pathLst>
          </a:custGeom>
          <a:solidFill>
            <a:srgbClr val="FFFFFF"/>
          </a:solidFill>
          <a:ln w="10" cap="flat" cmpd="sng">
            <a:solidFill>
              <a:srgbClr val="A8A9AD"/>
            </a:solidFill>
            <a:round/>
            <a:headEnd/>
            <a:tailEnd/>
          </a:ln>
        </p:spPr>
        <p:txBody>
          <a:bodyPr/>
          <a:lstStyle/>
          <a:p>
            <a:pPr marL="0" marR="0" lvl="0" indent="0" algn="l" defTabSz="914034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799" b="0" i="0" u="none" strike="noStrike" kern="1200" cap="none" spc="0" normalizeH="0" baseline="0" noProof="0">
              <a:ln>
                <a:noFill/>
              </a:ln>
              <a:solidFill>
                <a:srgbClr val="006794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14346" name="Rectangle 12"/>
          <p:cNvSpPr>
            <a:spLocks noChangeArrowheads="1"/>
          </p:cNvSpPr>
          <p:nvPr/>
        </p:nvSpPr>
        <p:spPr bwMode="auto">
          <a:xfrm>
            <a:off x="4805075" y="3276133"/>
            <a:ext cx="720444" cy="73789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914034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799" b="0" i="0" u="none" strike="noStrike" kern="1200" cap="none" spc="0" normalizeH="0" baseline="0" noProof="0">
              <a:ln>
                <a:noFill/>
              </a:ln>
              <a:solidFill>
                <a:srgbClr val="006794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14347" name="Freeform 11"/>
          <p:cNvSpPr>
            <a:spLocks/>
          </p:cNvSpPr>
          <p:nvPr/>
        </p:nvSpPr>
        <p:spPr bwMode="auto">
          <a:xfrm>
            <a:off x="4719384" y="4395681"/>
            <a:ext cx="891827" cy="112668"/>
          </a:xfrm>
          <a:custGeom>
            <a:avLst/>
            <a:gdLst>
              <a:gd name="T0" fmla="*/ 111 w 1156"/>
              <a:gd name="T1" fmla="*/ 0 h 142"/>
              <a:gd name="T2" fmla="*/ 1045 w 1156"/>
              <a:gd name="T3" fmla="*/ 0 h 142"/>
              <a:gd name="T4" fmla="*/ 1156 w 1156"/>
              <a:gd name="T5" fmla="*/ 142 h 142"/>
              <a:gd name="T6" fmla="*/ 0 w 1156"/>
              <a:gd name="T7" fmla="*/ 142 h 142"/>
              <a:gd name="T8" fmla="*/ 111 w 1156"/>
              <a:gd name="T9" fmla="*/ 0 h 1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156" h="142">
                <a:moveTo>
                  <a:pt x="111" y="0"/>
                </a:moveTo>
                <a:lnTo>
                  <a:pt x="1045" y="0"/>
                </a:lnTo>
                <a:lnTo>
                  <a:pt x="1156" y="142"/>
                </a:lnTo>
                <a:lnTo>
                  <a:pt x="0" y="142"/>
                </a:lnTo>
                <a:lnTo>
                  <a:pt x="111" y="0"/>
                </a:lnTo>
                <a:close/>
              </a:path>
            </a:pathLst>
          </a:custGeom>
          <a:solidFill>
            <a:srgbClr val="006BA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pPr marL="0" marR="0" lvl="0" indent="0" algn="l" defTabSz="914034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799" b="0" i="0" u="none" strike="noStrike" kern="1200" cap="none" spc="0" normalizeH="0" baseline="0" noProof="0">
              <a:ln>
                <a:noFill/>
              </a:ln>
              <a:solidFill>
                <a:srgbClr val="006794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14348" name="Freeform 10"/>
          <p:cNvSpPr>
            <a:spLocks/>
          </p:cNvSpPr>
          <p:nvPr/>
        </p:nvSpPr>
        <p:spPr bwMode="auto">
          <a:xfrm>
            <a:off x="4555935" y="4482960"/>
            <a:ext cx="6690287" cy="701401"/>
          </a:xfrm>
          <a:custGeom>
            <a:avLst/>
            <a:gdLst>
              <a:gd name="T0" fmla="*/ 97 w 8676"/>
              <a:gd name="T1" fmla="*/ 0 h 884"/>
              <a:gd name="T2" fmla="*/ 8475 w 8676"/>
              <a:gd name="T3" fmla="*/ 0 h 884"/>
              <a:gd name="T4" fmla="*/ 8676 w 8676"/>
              <a:gd name="T5" fmla="*/ 202 h 884"/>
              <a:gd name="T6" fmla="*/ 8676 w 8676"/>
              <a:gd name="T7" fmla="*/ 788 h 884"/>
              <a:gd name="T8" fmla="*/ 8579 w 8676"/>
              <a:gd name="T9" fmla="*/ 884 h 884"/>
              <a:gd name="T10" fmla="*/ 97 w 8676"/>
              <a:gd name="T11" fmla="*/ 884 h 884"/>
              <a:gd name="T12" fmla="*/ 0 w 8676"/>
              <a:gd name="T13" fmla="*/ 788 h 884"/>
              <a:gd name="T14" fmla="*/ 0 w 8676"/>
              <a:gd name="T15" fmla="*/ 96 h 884"/>
              <a:gd name="T16" fmla="*/ 97 w 8676"/>
              <a:gd name="T17" fmla="*/ 0 h 8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8676" h="884">
                <a:moveTo>
                  <a:pt x="97" y="0"/>
                </a:moveTo>
                <a:lnTo>
                  <a:pt x="8475" y="0"/>
                </a:lnTo>
                <a:lnTo>
                  <a:pt x="8676" y="202"/>
                </a:lnTo>
                <a:lnTo>
                  <a:pt x="8676" y="788"/>
                </a:lnTo>
                <a:cubicBezTo>
                  <a:pt x="8676" y="841"/>
                  <a:pt x="8632" y="884"/>
                  <a:pt x="8579" y="884"/>
                </a:cubicBezTo>
                <a:lnTo>
                  <a:pt x="97" y="884"/>
                </a:lnTo>
                <a:cubicBezTo>
                  <a:pt x="44" y="884"/>
                  <a:pt x="0" y="841"/>
                  <a:pt x="0" y="788"/>
                </a:cubicBezTo>
                <a:lnTo>
                  <a:pt x="0" y="96"/>
                </a:lnTo>
                <a:cubicBezTo>
                  <a:pt x="0" y="43"/>
                  <a:pt x="44" y="0"/>
                  <a:pt x="97" y="0"/>
                </a:cubicBezTo>
                <a:close/>
              </a:path>
            </a:pathLst>
          </a:custGeom>
          <a:solidFill>
            <a:srgbClr val="FFFFFF"/>
          </a:solidFill>
          <a:ln w="10" cap="flat" cmpd="sng">
            <a:solidFill>
              <a:srgbClr val="A8A9AD"/>
            </a:solidFill>
            <a:round/>
            <a:headEnd/>
            <a:tailEnd/>
          </a:ln>
        </p:spPr>
        <p:txBody>
          <a:bodyPr/>
          <a:lstStyle/>
          <a:p>
            <a:pPr marL="0" marR="0" lvl="0" indent="0" algn="l" defTabSz="914034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799" b="0" i="0" u="none" strike="noStrike" kern="1200" cap="none" spc="0" normalizeH="0" baseline="0" noProof="0">
              <a:ln>
                <a:noFill/>
              </a:ln>
              <a:solidFill>
                <a:srgbClr val="006794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14349" name="Rectangle 12"/>
          <p:cNvSpPr>
            <a:spLocks noChangeArrowheads="1"/>
          </p:cNvSpPr>
          <p:nvPr/>
        </p:nvSpPr>
        <p:spPr bwMode="auto">
          <a:xfrm>
            <a:off x="4805075" y="4395682"/>
            <a:ext cx="720444" cy="73789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914034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799" b="0" i="0" u="none" strike="noStrike" kern="1200" cap="none" spc="0" normalizeH="0" baseline="0" noProof="0">
              <a:ln>
                <a:noFill/>
              </a:ln>
              <a:solidFill>
                <a:srgbClr val="006794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14353" name="TextBox 105"/>
          <p:cNvSpPr txBox="1">
            <a:spLocks noChangeArrowheads="1"/>
          </p:cNvSpPr>
          <p:nvPr/>
        </p:nvSpPr>
        <p:spPr bwMode="auto">
          <a:xfrm>
            <a:off x="5734986" y="1187423"/>
            <a:ext cx="1723549" cy="5538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914034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999" b="1" i="0" u="none" strike="noStrike" kern="1200" cap="none" spc="0" normalizeH="0" baseline="0" noProof="0" dirty="0">
                <a:ln>
                  <a:noFill/>
                </a:ln>
                <a:solidFill>
                  <a:srgbClr val="3C3C3C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选题分析</a:t>
            </a:r>
          </a:p>
        </p:txBody>
      </p:sp>
      <p:sp>
        <p:nvSpPr>
          <p:cNvPr id="14354" name="TextBox 106"/>
          <p:cNvSpPr txBox="1">
            <a:spLocks noChangeArrowheads="1"/>
          </p:cNvSpPr>
          <p:nvPr/>
        </p:nvSpPr>
        <p:spPr bwMode="auto">
          <a:xfrm>
            <a:off x="4912983" y="1079516"/>
            <a:ext cx="499868" cy="70774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914034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998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1</a:t>
            </a:r>
            <a:endParaRPr kumimoji="0" lang="zh-CN" altLang="en-US" sz="3998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4355" name="TextBox 108"/>
          <p:cNvSpPr txBox="1">
            <a:spLocks noChangeArrowheads="1"/>
          </p:cNvSpPr>
          <p:nvPr/>
        </p:nvSpPr>
        <p:spPr bwMode="auto">
          <a:xfrm>
            <a:off x="5734986" y="2335901"/>
            <a:ext cx="1723549" cy="5538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914034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999" b="1" i="0" u="none" strike="noStrike" kern="1200" cap="none" spc="0" normalizeH="0" baseline="0" noProof="0" dirty="0">
                <a:ln>
                  <a:noFill/>
                </a:ln>
                <a:solidFill>
                  <a:srgbClr val="3C3C3C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原型设计</a:t>
            </a:r>
          </a:p>
        </p:txBody>
      </p:sp>
      <p:sp>
        <p:nvSpPr>
          <p:cNvPr id="14356" name="TextBox 109"/>
          <p:cNvSpPr txBox="1">
            <a:spLocks noChangeArrowheads="1"/>
          </p:cNvSpPr>
          <p:nvPr/>
        </p:nvSpPr>
        <p:spPr bwMode="auto">
          <a:xfrm>
            <a:off x="4912983" y="2175627"/>
            <a:ext cx="499868" cy="70774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914034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998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2</a:t>
            </a:r>
            <a:endParaRPr kumimoji="0" lang="zh-CN" altLang="en-US" sz="3998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4357" name="TextBox 115"/>
          <p:cNvSpPr txBox="1">
            <a:spLocks noChangeArrowheads="1"/>
          </p:cNvSpPr>
          <p:nvPr/>
        </p:nvSpPr>
        <p:spPr bwMode="auto">
          <a:xfrm>
            <a:off x="5734986" y="3403083"/>
            <a:ext cx="2492990" cy="5538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914034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999" b="1" i="0" u="none" strike="noStrike" kern="1200" cap="none" spc="0" normalizeH="0" baseline="0" noProof="0" dirty="0">
                <a:ln>
                  <a:noFill/>
                </a:ln>
                <a:solidFill>
                  <a:srgbClr val="3C3C3C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关键技术原理</a:t>
            </a:r>
          </a:p>
        </p:txBody>
      </p:sp>
      <p:sp>
        <p:nvSpPr>
          <p:cNvPr id="14358" name="TextBox 116"/>
          <p:cNvSpPr txBox="1">
            <a:spLocks noChangeArrowheads="1"/>
          </p:cNvSpPr>
          <p:nvPr/>
        </p:nvSpPr>
        <p:spPr bwMode="auto">
          <a:xfrm>
            <a:off x="4912983" y="3295175"/>
            <a:ext cx="499868" cy="70774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914034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998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3</a:t>
            </a:r>
            <a:endParaRPr kumimoji="0" lang="zh-CN" altLang="en-US" sz="3998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4359" name="TextBox 117"/>
          <p:cNvSpPr txBox="1">
            <a:spLocks noChangeArrowheads="1"/>
          </p:cNvSpPr>
          <p:nvPr/>
        </p:nvSpPr>
        <p:spPr bwMode="auto">
          <a:xfrm>
            <a:off x="5734986" y="4533739"/>
            <a:ext cx="954107" cy="5538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914034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999" b="1" i="0" u="none" strike="noStrike" kern="1200" cap="none" spc="0" normalizeH="0" baseline="0" noProof="0" dirty="0">
                <a:ln>
                  <a:noFill/>
                </a:ln>
                <a:solidFill>
                  <a:srgbClr val="3C3C3C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测试</a:t>
            </a:r>
          </a:p>
        </p:txBody>
      </p:sp>
      <p:sp>
        <p:nvSpPr>
          <p:cNvPr id="14360" name="TextBox 118"/>
          <p:cNvSpPr txBox="1">
            <a:spLocks noChangeArrowheads="1"/>
          </p:cNvSpPr>
          <p:nvPr/>
        </p:nvSpPr>
        <p:spPr bwMode="auto">
          <a:xfrm>
            <a:off x="4912983" y="4425832"/>
            <a:ext cx="499868" cy="70774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914034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998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4</a:t>
            </a:r>
            <a:endParaRPr kumimoji="0" lang="zh-CN" altLang="en-US" sz="3998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4363" name="Freeform 5"/>
          <p:cNvSpPr>
            <a:spLocks/>
          </p:cNvSpPr>
          <p:nvPr/>
        </p:nvSpPr>
        <p:spPr bwMode="auto">
          <a:xfrm>
            <a:off x="0" y="1339"/>
            <a:ext cx="4260774" cy="6869605"/>
          </a:xfrm>
          <a:custGeom>
            <a:avLst/>
            <a:gdLst>
              <a:gd name="T0" fmla="*/ 0 w 5566"/>
              <a:gd name="T1" fmla="*/ 0 h 9000"/>
              <a:gd name="T2" fmla="*/ 4324 w 5566"/>
              <a:gd name="T3" fmla="*/ 0 h 9000"/>
              <a:gd name="T4" fmla="*/ 5566 w 5566"/>
              <a:gd name="T5" fmla="*/ 9000 h 9000"/>
              <a:gd name="T6" fmla="*/ 0 w 5566"/>
              <a:gd name="T7" fmla="*/ 9000 h 9000"/>
              <a:gd name="T8" fmla="*/ 0 w 5566"/>
              <a:gd name="T9" fmla="*/ 0 h 90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5566" h="9000">
                <a:moveTo>
                  <a:pt x="0" y="0"/>
                </a:moveTo>
                <a:lnTo>
                  <a:pt x="4324" y="0"/>
                </a:lnTo>
                <a:lnTo>
                  <a:pt x="5566" y="9000"/>
                </a:lnTo>
                <a:lnTo>
                  <a:pt x="0" y="9000"/>
                </a:lnTo>
                <a:lnTo>
                  <a:pt x="0" y="0"/>
                </a:lnTo>
                <a:close/>
              </a:path>
            </a:pathLst>
          </a:custGeom>
          <a:blipFill dpi="0" rotWithShape="1">
            <a:blip r:embed="rId3" cstate="screen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colorTemperature colorTemp="5900"/>
                      </a14:imgEffect>
                      <a14:imgEffect>
                        <a14:saturation sat="12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14000" r="-35000"/>
            </a:stretch>
          </a:blipFill>
          <a:ln>
            <a:noFill/>
          </a:ln>
        </p:spPr>
        <p:txBody>
          <a:bodyPr/>
          <a:lstStyle/>
          <a:p>
            <a:pPr marL="0" marR="0" lvl="0" indent="0" algn="l" defTabSz="914034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799" b="0" i="0" u="none" strike="noStrike" kern="1200" cap="none" spc="0" normalizeH="0" baseline="0" noProof="0">
              <a:ln>
                <a:noFill/>
              </a:ln>
              <a:solidFill>
                <a:srgbClr val="006794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grpSp>
        <p:nvGrpSpPr>
          <p:cNvPr id="2" name="组合 1"/>
          <p:cNvGrpSpPr/>
          <p:nvPr/>
        </p:nvGrpSpPr>
        <p:grpSpPr>
          <a:xfrm>
            <a:off x="2640569" y="1339"/>
            <a:ext cx="1867759" cy="6869605"/>
            <a:chOff x="2640569" y="1339"/>
            <a:chExt cx="1867759" cy="6869605"/>
          </a:xfrm>
        </p:grpSpPr>
        <p:sp>
          <p:nvSpPr>
            <p:cNvPr id="14364" name="Freeform 6"/>
            <p:cNvSpPr>
              <a:spLocks/>
            </p:cNvSpPr>
            <p:nvPr/>
          </p:nvSpPr>
          <p:spPr bwMode="auto">
            <a:xfrm>
              <a:off x="3392751" y="1339"/>
              <a:ext cx="1115577" cy="6869605"/>
            </a:xfrm>
            <a:custGeom>
              <a:avLst/>
              <a:gdLst>
                <a:gd name="T0" fmla="*/ 0 w 1457"/>
                <a:gd name="T1" fmla="*/ 0 h 9000"/>
                <a:gd name="T2" fmla="*/ 224 w 1457"/>
                <a:gd name="T3" fmla="*/ 0 h 9000"/>
                <a:gd name="T4" fmla="*/ 1457 w 1457"/>
                <a:gd name="T5" fmla="*/ 9000 h 9000"/>
                <a:gd name="T6" fmla="*/ 1233 w 1457"/>
                <a:gd name="T7" fmla="*/ 9000 h 9000"/>
                <a:gd name="T8" fmla="*/ 0 w 1457"/>
                <a:gd name="T9" fmla="*/ 0 h 90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57" h="9000">
                  <a:moveTo>
                    <a:pt x="0" y="0"/>
                  </a:moveTo>
                  <a:lnTo>
                    <a:pt x="224" y="0"/>
                  </a:lnTo>
                  <a:lnTo>
                    <a:pt x="1457" y="9000"/>
                  </a:lnTo>
                  <a:lnTo>
                    <a:pt x="1233" y="9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/>
            <a:lstStyle/>
            <a:p>
              <a:pPr marL="0" marR="0" lvl="0" indent="0" algn="l" defTabSz="914034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799" b="0" i="0" u="none" strike="noStrike" kern="1200" cap="none" spc="0" normalizeH="0" baseline="0" noProof="0">
                <a:ln>
                  <a:noFill/>
                </a:ln>
                <a:solidFill>
                  <a:srgbClr val="006794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4365" name="矩形 12"/>
            <p:cNvSpPr>
              <a:spLocks noChangeArrowheads="1"/>
            </p:cNvSpPr>
            <p:nvPr/>
          </p:nvSpPr>
          <p:spPr bwMode="auto">
            <a:xfrm>
              <a:off x="2640569" y="5937859"/>
              <a:ext cx="1732873" cy="78233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algn="l" defTabSz="914034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799" b="0" i="0" u="none" strike="noStrike" kern="1200" cap="none" spc="0" normalizeH="0" baseline="0" noProof="0">
                <a:ln>
                  <a:noFill/>
                </a:ln>
                <a:solidFill>
                  <a:srgbClr val="006794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endParaRPr>
            </a:p>
          </p:txBody>
        </p:sp>
      </p:grpSp>
      <p:sp>
        <p:nvSpPr>
          <p:cNvPr id="14366" name="TextBox 98"/>
          <p:cNvSpPr txBox="1">
            <a:spLocks noChangeArrowheads="1"/>
          </p:cNvSpPr>
          <p:nvPr/>
        </p:nvSpPr>
        <p:spPr bwMode="auto">
          <a:xfrm>
            <a:off x="2800845" y="5977530"/>
            <a:ext cx="902934" cy="5236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914034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799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目录</a:t>
            </a:r>
          </a:p>
        </p:txBody>
      </p:sp>
      <p:sp>
        <p:nvSpPr>
          <p:cNvPr id="14367" name="TextBox 104"/>
          <p:cNvSpPr txBox="1">
            <a:spLocks noChangeArrowheads="1"/>
          </p:cNvSpPr>
          <p:nvPr/>
        </p:nvSpPr>
        <p:spPr bwMode="auto">
          <a:xfrm>
            <a:off x="2854798" y="6359968"/>
            <a:ext cx="1180639" cy="3697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914034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799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Contents</a:t>
            </a:r>
            <a:endParaRPr kumimoji="0" lang="zh-CN" altLang="en-US" sz="1799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pic>
        <p:nvPicPr>
          <p:cNvPr id="34" name="图片 33" descr="横版组合——透明.png"/>
          <p:cNvPicPr>
            <a:picLocks noChangeAspect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8468075" y="127196"/>
            <a:ext cx="3429530" cy="720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9578919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43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143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500"/>
                                        <p:tgtEl>
                                          <p:spTgt spid="143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16" presetID="2" presetClass="entr" presetSubtype="1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43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43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2" presetClass="entr" presetSubtype="12" fill="hold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43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43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2" presetClass="entr" presetSubtype="12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43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43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" presetID="2" presetClass="entr" presetSubtype="12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143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43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 nodeType="afterGroup">
                            <p:stCondLst>
                              <p:cond delay="1800"/>
                            </p:stCondLst>
                            <p:childTnLst>
                              <p:par>
                                <p:cTn id="33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5" dur="300"/>
                                        <p:tgtEl>
                                          <p:spTgt spid="143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 nodeType="afterGroup">
                            <p:stCondLst>
                              <p:cond delay="2100"/>
                            </p:stCondLst>
                            <p:childTnLst>
                              <p:par>
                                <p:cTn id="37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9" dur="500"/>
                                        <p:tgtEl>
                                          <p:spTgt spid="143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 nodeType="afterGroup">
                            <p:stCondLst>
                              <p:cond delay="2600"/>
                            </p:stCondLst>
                            <p:childTnLst>
                              <p:par>
                                <p:cTn id="41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2600"/>
                            </p:stCondLst>
                            <p:childTnLst>
                              <p:par>
                                <p:cTn id="4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6" dur="500"/>
                                        <p:tgtEl>
                                          <p:spTgt spid="143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 nodeType="afterGroup">
                            <p:stCondLst>
                              <p:cond delay="3100"/>
                            </p:stCondLst>
                            <p:childTnLst>
                              <p:par>
                                <p:cTn id="48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0" dur="300"/>
                                        <p:tgtEl>
                                          <p:spTgt spid="143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 nodeType="afterGroup">
                            <p:stCondLst>
                              <p:cond delay="3400"/>
                            </p:stCondLst>
                            <p:childTnLst>
                              <p:par>
                                <p:cTn id="52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4" dur="500"/>
                                        <p:tgtEl>
                                          <p:spTgt spid="143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3900"/>
                            </p:stCondLst>
                            <p:childTnLst>
                              <p:par>
                                <p:cTn id="5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0" dur="500"/>
                                        <p:tgtEl>
                                          <p:spTgt spid="143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 nodeType="afterGroup">
                            <p:stCondLst>
                              <p:cond delay="4400"/>
                            </p:stCondLst>
                            <p:childTnLst>
                              <p:par>
                                <p:cTn id="62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4" dur="300"/>
                                        <p:tgtEl>
                                          <p:spTgt spid="143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" fill="hold" nodeType="afterGroup">
                            <p:stCondLst>
                              <p:cond delay="4700"/>
                            </p:stCondLst>
                            <p:childTnLst>
                              <p:par>
                                <p:cTn id="66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8" dur="500"/>
                                        <p:tgtEl>
                                          <p:spTgt spid="143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9" fill="hold" nodeType="afterGroup">
                            <p:stCondLst>
                              <p:cond delay="5200"/>
                            </p:stCondLst>
                            <p:childTnLst>
                              <p:par>
                                <p:cTn id="7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 nodeType="afterGroup">
                            <p:stCondLst>
                              <p:cond delay="5200"/>
                            </p:stCondLst>
                            <p:childTnLst>
                              <p:par>
                                <p:cTn id="7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5" dur="500"/>
                                        <p:tgtEl>
                                          <p:spTgt spid="143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 nodeType="afterGroup">
                            <p:stCondLst>
                              <p:cond delay="5700"/>
                            </p:stCondLst>
                            <p:childTnLst>
                              <p:par>
                                <p:cTn id="77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9" dur="300"/>
                                        <p:tgtEl>
                                          <p:spTgt spid="143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0" fill="hold" nodeType="afterGroup">
                            <p:stCondLst>
                              <p:cond delay="6000"/>
                            </p:stCondLst>
                            <p:childTnLst>
                              <p:par>
                                <p:cTn id="81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83" dur="500"/>
                                        <p:tgtEl>
                                          <p:spTgt spid="143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6" fill="hold">
                            <p:stCondLst>
                              <p:cond delay="6500"/>
                            </p:stCondLst>
                            <p:childTnLst>
                              <p:par>
                                <p:cTn id="8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9" dur="500"/>
                                        <p:tgtEl>
                                          <p:spTgt spid="143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340" grpId="0" animBg="1" autoUpdateAnimBg="0"/>
      <p:bldP spid="14343" grpId="0" animBg="1" autoUpdateAnimBg="0"/>
      <p:bldP spid="14346" grpId="0" animBg="1" autoUpdateAnimBg="0"/>
      <p:bldP spid="14349" grpId="0" animBg="1" autoUpdateAnimBg="0"/>
      <p:bldP spid="14353" grpId="0" autoUpdateAnimBg="0"/>
      <p:bldP spid="14354" grpId="0"/>
      <p:bldP spid="14355" grpId="0" autoUpdateAnimBg="0"/>
      <p:bldP spid="14356" grpId="0" animBg="1"/>
      <p:bldP spid="14357" grpId="0" autoUpdateAnimBg="0"/>
      <p:bldP spid="14358" grpId="0" autoUpdateAnimBg="0"/>
      <p:bldP spid="14359" grpId="0" autoUpdateAnimBg="0"/>
      <p:bldP spid="14360" grpId="0"/>
      <p:bldP spid="14366" grpId="0" autoUpdateAnimBg="0"/>
      <p:bldP spid="14367" grpId="0" autoUpdateAnimBg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021543"/>
          </a:xfrm>
        </p:spPr>
        <p:txBody>
          <a:bodyPr/>
          <a:lstStyle/>
          <a:p>
            <a:r>
              <a:rPr lang="zh-CN" altLang="en-US" dirty="0"/>
              <a:t>测试</a:t>
            </a:r>
          </a:p>
        </p:txBody>
      </p:sp>
      <p:graphicFrame>
        <p:nvGraphicFramePr>
          <p:cNvPr id="4" name="内容占位符 3">
            <a:extLst>
              <a:ext uri="{FF2B5EF4-FFF2-40B4-BE49-F238E27FC236}">
                <a16:creationId xmlns:a16="http://schemas.microsoft.com/office/drawing/2014/main" id="{E317C09C-F6D8-4612-806B-AECC0B2E082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996206543"/>
              </p:ext>
            </p:extLst>
          </p:nvPr>
        </p:nvGraphicFramePr>
        <p:xfrm>
          <a:off x="838200" y="1021543"/>
          <a:ext cx="10515600" cy="50609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30501808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021543"/>
          </a:xfrm>
        </p:spPr>
        <p:txBody>
          <a:bodyPr/>
          <a:lstStyle/>
          <a:p>
            <a:r>
              <a:rPr lang="zh-CN" altLang="en-US" dirty="0"/>
              <a:t>测试 </a:t>
            </a:r>
            <a:r>
              <a:rPr lang="en-US" altLang="zh-CN" dirty="0"/>
              <a:t>--</a:t>
            </a:r>
            <a:r>
              <a:rPr lang="zh-CN" altLang="en-US" dirty="0"/>
              <a:t>聊天机器人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zh-CN" dirty="0"/>
              <a:t>   </a:t>
            </a:r>
          </a:p>
          <a:p>
            <a:endParaRPr lang="en-US" altLang="zh-CN" dirty="0"/>
          </a:p>
          <a:p>
            <a:endParaRPr lang="en-US" altLang="zh-CN" dirty="0"/>
          </a:p>
          <a:p>
            <a:pPr marL="0" indent="0">
              <a:buNone/>
            </a:pPr>
            <a:r>
              <a:rPr lang="zh-CN" altLang="en-US" dirty="0"/>
              <a:t>  </a:t>
            </a:r>
          </a:p>
        </p:txBody>
      </p:sp>
      <p:graphicFrame>
        <p:nvGraphicFramePr>
          <p:cNvPr id="4" name="图示 3">
            <a:extLst>
              <a:ext uri="{FF2B5EF4-FFF2-40B4-BE49-F238E27FC236}">
                <a16:creationId xmlns:a16="http://schemas.microsoft.com/office/drawing/2014/main" id="{DBCC31EE-A384-4450-BD1A-796F4757D931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976684038"/>
              </p:ext>
            </p:extLst>
          </p:nvPr>
        </p:nvGraphicFramePr>
        <p:xfrm>
          <a:off x="1779337" y="1340768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01033299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021543"/>
          </a:xfrm>
        </p:spPr>
        <p:txBody>
          <a:bodyPr/>
          <a:lstStyle/>
          <a:p>
            <a:r>
              <a:rPr lang="zh-CN" altLang="en-US" dirty="0"/>
              <a:t>测试</a:t>
            </a:r>
            <a:r>
              <a:rPr lang="en-US" altLang="zh-CN" dirty="0"/>
              <a:t>--</a:t>
            </a:r>
            <a:r>
              <a:rPr lang="zh-CN" altLang="en-US" dirty="0"/>
              <a:t>性能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1400925"/>
            <a:ext cx="10515600" cy="5061482"/>
          </a:xfrm>
        </p:spPr>
        <p:txBody>
          <a:bodyPr/>
          <a:lstStyle/>
          <a:p>
            <a:pPr>
              <a:lnSpc>
                <a:spcPct val="200000"/>
              </a:lnSpc>
            </a:pPr>
            <a:r>
              <a:rPr lang="zh-CN" altLang="en-US" dirty="0"/>
              <a:t>使用</a:t>
            </a:r>
            <a:r>
              <a:rPr lang="en-US" altLang="zh-CN" dirty="0" err="1"/>
              <a:t>travis</a:t>
            </a:r>
            <a:r>
              <a:rPr lang="en-US" altLang="zh-CN" dirty="0"/>
              <a:t> ci</a:t>
            </a:r>
            <a:r>
              <a:rPr lang="zh-CN" altLang="en-US" dirty="0"/>
              <a:t>等自动化测试工具对系统性能进行测试。</a:t>
            </a:r>
            <a:r>
              <a:rPr lang="en-US" altLang="zh-CN" dirty="0"/>
              <a:t> </a:t>
            </a:r>
          </a:p>
          <a:p>
            <a:pPr>
              <a:lnSpc>
                <a:spcPct val="200000"/>
              </a:lnSpc>
            </a:pPr>
            <a:r>
              <a:rPr lang="zh-CN" altLang="en-US" dirty="0"/>
              <a:t>有待学习</a:t>
            </a:r>
          </a:p>
        </p:txBody>
      </p:sp>
    </p:spTree>
    <p:extLst>
      <p:ext uri="{BB962C8B-B14F-4D97-AF65-F5344CB8AC3E}">
        <p14:creationId xmlns:p14="http://schemas.microsoft.com/office/powerpoint/2010/main" val="23449241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021543"/>
          </a:xfrm>
        </p:spPr>
        <p:txBody>
          <a:bodyPr/>
          <a:lstStyle/>
          <a:p>
            <a:r>
              <a:rPr lang="zh-CN" altLang="en-US" dirty="0"/>
              <a:t>时间进度表及分工</a:t>
            </a:r>
          </a:p>
        </p:txBody>
      </p:sp>
      <p:graphicFrame>
        <p:nvGraphicFramePr>
          <p:cNvPr id="4" name="表格 4">
            <a:extLst>
              <a:ext uri="{FF2B5EF4-FFF2-40B4-BE49-F238E27FC236}">
                <a16:creationId xmlns:a16="http://schemas.microsoft.com/office/drawing/2014/main" id="{A3752877-80B6-46C4-B290-9837EA80411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47035807"/>
              </p:ext>
            </p:extLst>
          </p:nvPr>
        </p:nvGraphicFramePr>
        <p:xfrm>
          <a:off x="1022684" y="1250144"/>
          <a:ext cx="10146632" cy="469226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68642">
                  <a:extLst>
                    <a:ext uri="{9D8B030D-6E8A-4147-A177-3AD203B41FA5}">
                      <a16:colId xmlns:a16="http://schemas.microsoft.com/office/drawing/2014/main" val="3737080593"/>
                    </a:ext>
                  </a:extLst>
                </a:gridCol>
                <a:gridCol w="4371474">
                  <a:extLst>
                    <a:ext uri="{9D8B030D-6E8A-4147-A177-3AD203B41FA5}">
                      <a16:colId xmlns:a16="http://schemas.microsoft.com/office/drawing/2014/main" val="1964339755"/>
                    </a:ext>
                  </a:extLst>
                </a:gridCol>
                <a:gridCol w="2875547">
                  <a:extLst>
                    <a:ext uri="{9D8B030D-6E8A-4147-A177-3AD203B41FA5}">
                      <a16:colId xmlns:a16="http://schemas.microsoft.com/office/drawing/2014/main" val="2784871899"/>
                    </a:ext>
                  </a:extLst>
                </a:gridCol>
                <a:gridCol w="1130969">
                  <a:extLst>
                    <a:ext uri="{9D8B030D-6E8A-4147-A177-3AD203B41FA5}">
                      <a16:colId xmlns:a16="http://schemas.microsoft.com/office/drawing/2014/main" val="2946257157"/>
                    </a:ext>
                  </a:extLst>
                </a:gridCol>
              </a:tblGrid>
              <a:tr h="352533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时间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项目进度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分工人员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完成情况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98749439"/>
                  </a:ext>
                </a:extLst>
              </a:tr>
              <a:tr h="924178">
                <a:tc>
                  <a:txBody>
                    <a:bodyPr/>
                    <a:lstStyle/>
                    <a:p>
                      <a:r>
                        <a:rPr lang="en-US" altLang="zh-CN" dirty="0"/>
                        <a:t>2020.10.9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完成系统的需求分析、功能分析、数据库设计、原型设计、前端</a:t>
                      </a:r>
                      <a:r>
                        <a:rPr lang="en-US" altLang="zh-CN" dirty="0"/>
                        <a:t>UI</a:t>
                      </a:r>
                      <a:r>
                        <a:rPr lang="zh-CN" altLang="en-US" dirty="0"/>
                        <a:t>设计、开题报告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王鸿森、王柯林、王伊梁、易士程、王子妍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已完成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78943623"/>
                  </a:ext>
                </a:extLst>
              </a:tr>
              <a:tr h="1084981">
                <a:tc>
                  <a:txBody>
                    <a:bodyPr/>
                    <a:lstStyle/>
                    <a:p>
                      <a:r>
                        <a:rPr lang="en-US" altLang="zh-CN" dirty="0"/>
                        <a:t>2020.10.30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学习</a:t>
                      </a:r>
                      <a:r>
                        <a:rPr lang="en-US" altLang="zh-CN" dirty="0"/>
                        <a:t>HTML</a:t>
                      </a:r>
                      <a:r>
                        <a:rPr lang="zh-CN" altLang="en-US" dirty="0"/>
                        <a:t>、</a:t>
                      </a:r>
                      <a:r>
                        <a:rPr lang="en-US" altLang="zh-CN" dirty="0"/>
                        <a:t>CSS</a:t>
                      </a:r>
                      <a:r>
                        <a:rPr lang="zh-CN" altLang="en-US" dirty="0"/>
                        <a:t>、</a:t>
                      </a:r>
                      <a:r>
                        <a:rPr lang="en-US" altLang="zh-CN" dirty="0"/>
                        <a:t>JS</a:t>
                      </a:r>
                      <a:r>
                        <a:rPr lang="zh-CN" altLang="en-US" dirty="0"/>
                        <a:t>、</a:t>
                      </a:r>
                      <a:r>
                        <a:rPr lang="en-US" altLang="zh-CN" dirty="0" err="1"/>
                        <a:t>travis</a:t>
                      </a:r>
                      <a:r>
                        <a:rPr lang="en-US" altLang="zh-CN" dirty="0"/>
                        <a:t> ci</a:t>
                      </a:r>
                      <a:r>
                        <a:rPr lang="zh-CN" altLang="en-US" dirty="0"/>
                        <a:t>等技术的学习，完成前后端原型的设计，完成核心功能实现的调研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王鸿森、王柯林、王伊梁、易士程、王子妍</a:t>
                      </a:r>
                    </a:p>
                    <a:p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进行中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93524657"/>
                  </a:ext>
                </a:extLst>
              </a:tr>
              <a:tr h="881332">
                <a:tc>
                  <a:txBody>
                    <a:bodyPr/>
                    <a:lstStyle/>
                    <a:p>
                      <a:r>
                        <a:rPr lang="en-US" altLang="zh-CN" dirty="0"/>
                        <a:t>2020.11</a:t>
                      </a:r>
                      <a:r>
                        <a:rPr lang="zh-CN" altLang="en-US" dirty="0"/>
                        <a:t>中旬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分工协作、完成主要功能的实现；搭建出整体系统雏形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/>
                        <a:t>王柯林、王伊梁、易士程、王子妍</a:t>
                      </a:r>
                    </a:p>
                    <a:p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未完成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94434158"/>
                  </a:ext>
                </a:extLst>
              </a:tr>
              <a:tr h="488542">
                <a:tc>
                  <a:txBody>
                    <a:bodyPr/>
                    <a:lstStyle/>
                    <a:p>
                      <a:r>
                        <a:rPr lang="en-US" altLang="zh-CN" dirty="0"/>
                        <a:t>2020.11.30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系统测试、完成测试报告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王鸿森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未完成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08787332"/>
                  </a:ext>
                </a:extLst>
              </a:tr>
              <a:tr h="881332">
                <a:tc>
                  <a:txBody>
                    <a:bodyPr/>
                    <a:lstStyle/>
                    <a:p>
                      <a:r>
                        <a:rPr lang="en-US" altLang="zh-CN" dirty="0"/>
                        <a:t>2020.12.15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完善系统，撰写结题报告，结题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/>
                        <a:t>王鸿森、王柯林、王伊梁、易士程、王子妍</a:t>
                      </a:r>
                    </a:p>
                    <a:p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未完成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5740184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98568816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 cstate="screen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89555" y="358903"/>
            <a:ext cx="4265218" cy="900000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096677" y="2252370"/>
            <a:ext cx="7998645" cy="23532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04168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 bwMode="auto">
      <p:bgPr>
        <a:blipFill dpi="0" rotWithShape="0">
          <a:blip r:embed="rId3" cstate="screen">
            <a:alphaModFix amt="50000"/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Freeform 5"/>
          <p:cNvSpPr>
            <a:spLocks/>
          </p:cNvSpPr>
          <p:nvPr/>
        </p:nvSpPr>
        <p:spPr bwMode="auto">
          <a:xfrm>
            <a:off x="771225" y="1754842"/>
            <a:ext cx="2935728" cy="487172"/>
          </a:xfrm>
          <a:custGeom>
            <a:avLst/>
            <a:gdLst>
              <a:gd name="T0" fmla="*/ 275 w 3851"/>
              <a:gd name="T1" fmla="*/ 0 h 633"/>
              <a:gd name="T2" fmla="*/ 3575 w 3851"/>
              <a:gd name="T3" fmla="*/ 0 h 633"/>
              <a:gd name="T4" fmla="*/ 3851 w 3851"/>
              <a:gd name="T5" fmla="*/ 633 h 633"/>
              <a:gd name="T6" fmla="*/ 0 w 3851"/>
              <a:gd name="T7" fmla="*/ 633 h 633"/>
              <a:gd name="T8" fmla="*/ 275 w 3851"/>
              <a:gd name="T9" fmla="*/ 0 h 63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851" h="633">
                <a:moveTo>
                  <a:pt x="275" y="0"/>
                </a:moveTo>
                <a:lnTo>
                  <a:pt x="3575" y="0"/>
                </a:lnTo>
                <a:lnTo>
                  <a:pt x="3851" y="633"/>
                </a:lnTo>
                <a:lnTo>
                  <a:pt x="0" y="633"/>
                </a:lnTo>
                <a:lnTo>
                  <a:pt x="275" y="0"/>
                </a:ln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txBody>
          <a:bodyPr/>
          <a:lstStyle/>
          <a:p>
            <a:pPr marL="0" marR="0" lvl="0" indent="0" algn="l" defTabSz="914034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799" b="0" i="0" u="none" strike="noStrike" kern="1200" cap="none" spc="0" normalizeH="0" baseline="0" noProof="0">
              <a:ln>
                <a:noFill/>
              </a:ln>
              <a:solidFill>
                <a:srgbClr val="FD7004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10243" name="Rectangle 6"/>
          <p:cNvSpPr>
            <a:spLocks noChangeArrowheads="1"/>
          </p:cNvSpPr>
          <p:nvPr/>
        </p:nvSpPr>
        <p:spPr bwMode="auto">
          <a:xfrm>
            <a:off x="1" y="2245189"/>
            <a:ext cx="12192000" cy="2196242"/>
          </a:xfrm>
          <a:prstGeom prst="rect">
            <a:avLst/>
          </a:prstGeom>
          <a:gradFill flip="none" rotWithShape="1">
            <a:gsLst>
              <a:gs pos="0">
                <a:srgbClr val="0C4994">
                  <a:shade val="30000"/>
                  <a:satMod val="115000"/>
                </a:srgbClr>
              </a:gs>
              <a:gs pos="50000">
                <a:srgbClr val="0C4994">
                  <a:shade val="67500"/>
                  <a:satMod val="115000"/>
                </a:srgbClr>
              </a:gs>
              <a:gs pos="100000">
                <a:srgbClr val="0C4994">
                  <a:shade val="100000"/>
                  <a:satMod val="115000"/>
                </a:srgbClr>
              </a:gs>
            </a:gsLst>
            <a:lin ang="0" scaled="1"/>
            <a:tileRect/>
          </a:gradFill>
          <a:ln>
            <a:noFill/>
          </a:ln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914034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799" b="0" i="0" u="none" strike="noStrike" kern="1200" cap="none" spc="0" normalizeH="0" baseline="0" noProof="0">
              <a:ln>
                <a:noFill/>
              </a:ln>
              <a:solidFill>
                <a:srgbClr val="FD7004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10244" name="Rectangle 7"/>
          <p:cNvSpPr>
            <a:spLocks noChangeArrowheads="1"/>
          </p:cNvSpPr>
          <p:nvPr/>
        </p:nvSpPr>
        <p:spPr bwMode="auto">
          <a:xfrm>
            <a:off x="980692" y="1754842"/>
            <a:ext cx="2513618" cy="26865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914034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799" b="0" i="0" u="none" strike="noStrike" kern="1200" cap="none" spc="0" normalizeH="0" baseline="0" noProof="0">
              <a:ln>
                <a:noFill/>
              </a:ln>
              <a:solidFill>
                <a:srgbClr val="FD7004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10245" name="TextBox 23"/>
          <p:cNvSpPr txBox="1">
            <a:spLocks noChangeArrowheads="1"/>
          </p:cNvSpPr>
          <p:nvPr/>
        </p:nvSpPr>
        <p:spPr bwMode="auto">
          <a:xfrm>
            <a:off x="3792644" y="3064018"/>
            <a:ext cx="5614382" cy="182158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914034" rtl="0" eaLnBrk="1" fontAlgn="base" latinLnBrk="0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599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◎</a:t>
            </a:r>
            <a:r>
              <a:rPr kumimoji="0" lang="zh-CN" altLang="en-US" sz="2599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选题     </a:t>
            </a:r>
            <a:endParaRPr kumimoji="0" lang="en-US" altLang="zh-CN" sz="2599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  <a:p>
            <a:pPr marL="0" marR="0" lvl="0" indent="0" algn="l" defTabSz="914034" rtl="0" eaLnBrk="1" fontAlgn="base" latinLnBrk="0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599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◎</a:t>
            </a:r>
            <a:r>
              <a:rPr kumimoji="0" lang="zh-CN" altLang="en-US" sz="2599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总体设计 </a:t>
            </a:r>
            <a:endParaRPr kumimoji="0" lang="en-US" altLang="zh-CN" sz="2599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  <a:p>
            <a:pPr marL="0" marR="0" lvl="0" indent="0" algn="l" defTabSz="914034" rtl="0" eaLnBrk="1" fontAlgn="base" latinLnBrk="0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599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0246" name="TextBox 25"/>
          <p:cNvSpPr txBox="1">
            <a:spLocks noChangeArrowheads="1"/>
          </p:cNvSpPr>
          <p:nvPr/>
        </p:nvSpPr>
        <p:spPr bwMode="auto">
          <a:xfrm>
            <a:off x="3778363" y="2349922"/>
            <a:ext cx="5508060" cy="70774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914034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998" b="1" i="0" u="none" strike="noStrike" kern="1200" cap="none" spc="0" normalizeH="0" baseline="0" noProof="0" dirty="0">
                <a:ln>
                  <a:noFill/>
                </a:ln>
                <a:solidFill>
                  <a:srgbClr val="FDCB34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选题</a:t>
            </a:r>
          </a:p>
        </p:txBody>
      </p:sp>
      <p:sp>
        <p:nvSpPr>
          <p:cNvPr id="10247" name="TextBox 26"/>
          <p:cNvSpPr txBox="1">
            <a:spLocks noChangeArrowheads="1"/>
          </p:cNvSpPr>
          <p:nvPr/>
        </p:nvSpPr>
        <p:spPr bwMode="auto">
          <a:xfrm>
            <a:off x="1198095" y="2245187"/>
            <a:ext cx="2081987" cy="19375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914034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1995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01</a:t>
            </a:r>
            <a:endParaRPr kumimoji="0" lang="zh-CN" altLang="en-US" sz="11995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pic>
        <p:nvPicPr>
          <p:cNvPr id="11" name="图片 10" descr="横版组合——透明.png"/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8468075" y="127196"/>
            <a:ext cx="3429530" cy="720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5994269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02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300"/>
                                        <p:tgtEl>
                                          <p:spTgt spid="102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 nodeType="afterGroup">
                            <p:stCondLst>
                              <p:cond delay="800"/>
                            </p:stCondLst>
                            <p:childTnLst>
                              <p:par>
                                <p:cTn id="13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5" dur="500"/>
                                        <p:tgtEl>
                                          <p:spTgt spid="102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 nodeType="afterGroup">
                            <p:stCondLst>
                              <p:cond delay="1300"/>
                            </p:stCondLst>
                            <p:childTnLst>
                              <p:par>
                                <p:cTn id="17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 nodeType="afterGroup">
                            <p:stCondLst>
                              <p:cond delay="1300"/>
                            </p:stCondLst>
                            <p:childTnLst>
                              <p:par>
                                <p:cTn id="2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243" grpId="0" animBg="1" autoUpdateAnimBg="0"/>
      <p:bldP spid="10244" grpId="0" animBg="1" autoUpdateAnimBg="0"/>
      <p:bldP spid="10245" grpId="0" autoUpdateAnimBg="0"/>
      <p:bldP spid="10246" grpId="0" autoUpdateAnimBg="0"/>
      <p:bldP spid="10247" grpId="0" autoUpdateAnimBg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021543"/>
          </a:xfrm>
        </p:spPr>
        <p:txBody>
          <a:bodyPr/>
          <a:lstStyle/>
          <a:p>
            <a:r>
              <a:rPr lang="zh-CN" altLang="en-US" dirty="0"/>
              <a:t>选题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聊天机器人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基于深度学习智能对话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基于图片的交流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整合</a:t>
            </a:r>
          </a:p>
        </p:txBody>
      </p:sp>
      <p:sp>
        <p:nvSpPr>
          <p:cNvPr id="4" name="箭头: 右 3">
            <a:extLst>
              <a:ext uri="{FF2B5EF4-FFF2-40B4-BE49-F238E27FC236}">
                <a16:creationId xmlns:a16="http://schemas.microsoft.com/office/drawing/2014/main" id="{900BBD28-EA10-4829-AC74-A012A78B4C71}"/>
              </a:ext>
            </a:extLst>
          </p:cNvPr>
          <p:cNvSpPr/>
          <p:nvPr/>
        </p:nvSpPr>
        <p:spPr>
          <a:xfrm>
            <a:off x="3828080" y="4068093"/>
            <a:ext cx="3093155" cy="1036166"/>
          </a:xfrm>
          <a:prstGeom prst="rightArrow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243CC0F3-B2B2-44B6-84D8-955FEC40CEDA}"/>
              </a:ext>
            </a:extLst>
          </p:cNvPr>
          <p:cNvSpPr txBox="1"/>
          <p:nvPr/>
        </p:nvSpPr>
        <p:spPr>
          <a:xfrm>
            <a:off x="7201901" y="1340768"/>
            <a:ext cx="4277227" cy="51553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dirty="0"/>
              <a:t>目标用户</a:t>
            </a:r>
            <a:r>
              <a:rPr lang="zh-CN" altLang="en-US" sz="2800" dirty="0"/>
              <a:t>：具有网络聊天需求的用户</a:t>
            </a:r>
            <a:endParaRPr lang="en-US" altLang="zh-CN" sz="2800" dirty="0"/>
          </a:p>
          <a:p>
            <a:endParaRPr lang="en-US" altLang="zh-CN" dirty="0"/>
          </a:p>
          <a:p>
            <a:pPr>
              <a:lnSpc>
                <a:spcPct val="150000"/>
              </a:lnSpc>
            </a:pPr>
            <a:r>
              <a:rPr lang="zh-CN" altLang="en-US" sz="2800" b="1" dirty="0"/>
              <a:t>软件功能</a:t>
            </a:r>
            <a:r>
              <a:rPr lang="zh-CN" altLang="en-US" sz="2800" dirty="0"/>
              <a:t>：实现一个在线的聊天机器人。该机器人能对常见的话题能进行正确回答，并能识别用户发送的简单图片信息，并进行回答。</a:t>
            </a:r>
          </a:p>
        </p:txBody>
      </p:sp>
    </p:spTree>
    <p:extLst>
      <p:ext uri="{BB962C8B-B14F-4D97-AF65-F5344CB8AC3E}">
        <p14:creationId xmlns:p14="http://schemas.microsoft.com/office/powerpoint/2010/main" val="10413642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内容占位符 4">
            <a:extLst>
              <a:ext uri="{FF2B5EF4-FFF2-40B4-BE49-F238E27FC236}">
                <a16:creationId xmlns:a16="http://schemas.microsoft.com/office/drawing/2014/main" id="{264A1B53-EE67-4888-880B-A1F0E093A1E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5009" y="1198143"/>
            <a:ext cx="7745621" cy="5226720"/>
          </a:xfrm>
        </p:spPr>
      </p:pic>
      <p:sp>
        <p:nvSpPr>
          <p:cNvPr id="3" name="标题 2">
            <a:extLst>
              <a:ext uri="{FF2B5EF4-FFF2-40B4-BE49-F238E27FC236}">
                <a16:creationId xmlns:a16="http://schemas.microsoft.com/office/drawing/2014/main" id="{358A6657-36D8-4604-AE8F-875ADDBD67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总体设计</a:t>
            </a:r>
          </a:p>
        </p:txBody>
      </p:sp>
    </p:spTree>
    <p:extLst>
      <p:ext uri="{BB962C8B-B14F-4D97-AF65-F5344CB8AC3E}">
        <p14:creationId xmlns:p14="http://schemas.microsoft.com/office/powerpoint/2010/main" val="38195208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Freeform 5"/>
          <p:cNvSpPr>
            <a:spLocks/>
          </p:cNvSpPr>
          <p:nvPr/>
        </p:nvSpPr>
        <p:spPr bwMode="auto">
          <a:xfrm>
            <a:off x="771225" y="1754842"/>
            <a:ext cx="2935728" cy="487172"/>
          </a:xfrm>
          <a:custGeom>
            <a:avLst/>
            <a:gdLst>
              <a:gd name="T0" fmla="*/ 275 w 3851"/>
              <a:gd name="T1" fmla="*/ 0 h 633"/>
              <a:gd name="T2" fmla="*/ 3575 w 3851"/>
              <a:gd name="T3" fmla="*/ 0 h 633"/>
              <a:gd name="T4" fmla="*/ 3851 w 3851"/>
              <a:gd name="T5" fmla="*/ 633 h 633"/>
              <a:gd name="T6" fmla="*/ 0 w 3851"/>
              <a:gd name="T7" fmla="*/ 633 h 633"/>
              <a:gd name="T8" fmla="*/ 275 w 3851"/>
              <a:gd name="T9" fmla="*/ 0 h 63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851" h="633">
                <a:moveTo>
                  <a:pt x="275" y="0"/>
                </a:moveTo>
                <a:lnTo>
                  <a:pt x="3575" y="0"/>
                </a:lnTo>
                <a:lnTo>
                  <a:pt x="3851" y="633"/>
                </a:lnTo>
                <a:lnTo>
                  <a:pt x="0" y="633"/>
                </a:lnTo>
                <a:lnTo>
                  <a:pt x="275" y="0"/>
                </a:ln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txBody>
          <a:bodyPr/>
          <a:lstStyle/>
          <a:p>
            <a:pPr marL="0" marR="0" lvl="0" indent="0" algn="l" defTabSz="914034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799" b="0" i="0" u="none" strike="noStrike" kern="1200" cap="none" spc="0" normalizeH="0" baseline="0" noProof="0">
              <a:ln>
                <a:noFill/>
              </a:ln>
              <a:solidFill>
                <a:srgbClr val="FD7004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10243" name="Rectangle 6"/>
          <p:cNvSpPr>
            <a:spLocks noChangeArrowheads="1"/>
          </p:cNvSpPr>
          <p:nvPr/>
        </p:nvSpPr>
        <p:spPr bwMode="auto">
          <a:xfrm>
            <a:off x="1" y="2245189"/>
            <a:ext cx="12192000" cy="2196242"/>
          </a:xfrm>
          <a:prstGeom prst="rect">
            <a:avLst/>
          </a:prstGeom>
          <a:gradFill flip="none" rotWithShape="1">
            <a:gsLst>
              <a:gs pos="0">
                <a:srgbClr val="0C4994">
                  <a:shade val="30000"/>
                  <a:satMod val="115000"/>
                </a:srgbClr>
              </a:gs>
              <a:gs pos="50000">
                <a:srgbClr val="0C4994">
                  <a:shade val="67500"/>
                  <a:satMod val="115000"/>
                </a:srgbClr>
              </a:gs>
              <a:gs pos="100000">
                <a:srgbClr val="0C4994">
                  <a:shade val="100000"/>
                  <a:satMod val="115000"/>
                </a:srgbClr>
              </a:gs>
            </a:gsLst>
            <a:lin ang="0" scaled="1"/>
            <a:tileRect/>
          </a:gradFill>
          <a:ln>
            <a:noFill/>
          </a:ln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914034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799" b="0" i="0" u="none" strike="noStrike" kern="1200" cap="none" spc="0" normalizeH="0" baseline="0" noProof="0">
              <a:ln>
                <a:noFill/>
              </a:ln>
              <a:solidFill>
                <a:srgbClr val="FD7004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10244" name="Rectangle 7"/>
          <p:cNvSpPr>
            <a:spLocks noChangeArrowheads="1"/>
          </p:cNvSpPr>
          <p:nvPr/>
        </p:nvSpPr>
        <p:spPr bwMode="auto">
          <a:xfrm>
            <a:off x="980692" y="1754842"/>
            <a:ext cx="2513618" cy="26865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914034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799" b="0" i="0" u="none" strike="noStrike" kern="1200" cap="none" spc="0" normalizeH="0" baseline="0" noProof="0">
              <a:ln>
                <a:noFill/>
              </a:ln>
              <a:solidFill>
                <a:srgbClr val="FD7004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10245" name="TextBox 23"/>
          <p:cNvSpPr txBox="1">
            <a:spLocks noChangeArrowheads="1"/>
          </p:cNvSpPr>
          <p:nvPr/>
        </p:nvSpPr>
        <p:spPr bwMode="auto">
          <a:xfrm>
            <a:off x="3792644" y="3064018"/>
            <a:ext cx="5614382" cy="12216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914034" rtl="0" eaLnBrk="1" fontAlgn="base" latinLnBrk="0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599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◎</a:t>
            </a:r>
            <a:r>
              <a:rPr kumimoji="0" lang="zh-CN" altLang="en-US" sz="2599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数据库      </a:t>
            </a:r>
            <a:endParaRPr kumimoji="0" lang="en-US" altLang="zh-CN" sz="2599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  <a:p>
            <a:pPr marL="0" marR="0" lvl="0" indent="0" algn="l" defTabSz="914034" rtl="0" eaLnBrk="1" fontAlgn="base" latinLnBrk="0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599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◎</a:t>
            </a:r>
            <a:r>
              <a:rPr kumimoji="0" lang="zh-CN" altLang="en-US" sz="2599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前端       </a:t>
            </a:r>
          </a:p>
        </p:txBody>
      </p:sp>
      <p:sp>
        <p:nvSpPr>
          <p:cNvPr id="10246" name="TextBox 25"/>
          <p:cNvSpPr txBox="1">
            <a:spLocks noChangeArrowheads="1"/>
          </p:cNvSpPr>
          <p:nvPr/>
        </p:nvSpPr>
        <p:spPr bwMode="auto">
          <a:xfrm>
            <a:off x="3778363" y="2349922"/>
            <a:ext cx="5508060" cy="70774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914034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998" b="1" i="0" u="none" strike="noStrike" kern="1200" cap="none" spc="0" normalizeH="0" baseline="0" noProof="0" dirty="0">
                <a:ln>
                  <a:noFill/>
                </a:ln>
                <a:solidFill>
                  <a:srgbClr val="FDCB34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原型设计</a:t>
            </a:r>
          </a:p>
        </p:txBody>
      </p:sp>
      <p:sp>
        <p:nvSpPr>
          <p:cNvPr id="10247" name="TextBox 26"/>
          <p:cNvSpPr txBox="1">
            <a:spLocks noChangeArrowheads="1"/>
          </p:cNvSpPr>
          <p:nvPr/>
        </p:nvSpPr>
        <p:spPr bwMode="auto">
          <a:xfrm>
            <a:off x="1198095" y="2245187"/>
            <a:ext cx="2082621" cy="193822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914034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1995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02</a:t>
            </a:r>
            <a:endParaRPr kumimoji="0" lang="zh-CN" altLang="en-US" sz="11995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pic>
        <p:nvPicPr>
          <p:cNvPr id="11" name="图片 10" descr="横版组合——透明.png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8468075" y="127196"/>
            <a:ext cx="3429530" cy="720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9144348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02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300"/>
                                        <p:tgtEl>
                                          <p:spTgt spid="102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 nodeType="afterGroup">
                            <p:stCondLst>
                              <p:cond delay="800"/>
                            </p:stCondLst>
                            <p:childTnLst>
                              <p:par>
                                <p:cTn id="13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5" dur="500"/>
                                        <p:tgtEl>
                                          <p:spTgt spid="102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 nodeType="afterGroup">
                            <p:stCondLst>
                              <p:cond delay="1300"/>
                            </p:stCondLst>
                            <p:childTnLst>
                              <p:par>
                                <p:cTn id="17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 nodeType="afterGroup">
                            <p:stCondLst>
                              <p:cond delay="1300"/>
                            </p:stCondLst>
                            <p:childTnLst>
                              <p:par>
                                <p:cTn id="2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243" grpId="0" animBg="1" autoUpdateAnimBg="0"/>
      <p:bldP spid="10244" grpId="0" animBg="1" autoUpdateAnimBg="0"/>
      <p:bldP spid="10245" grpId="0" autoUpdateAnimBg="0"/>
      <p:bldP spid="10246" grpId="0" autoUpdateAnimBg="0"/>
      <p:bldP spid="10247" grpId="0" autoUpdateAnimBg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021543"/>
          </a:xfrm>
        </p:spPr>
        <p:txBody>
          <a:bodyPr/>
          <a:lstStyle/>
          <a:p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数据库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--E-R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模型</a:t>
            </a:r>
          </a:p>
        </p:txBody>
      </p:sp>
      <p:sp>
        <p:nvSpPr>
          <p:cNvPr id="4" name="矩形: 圆角 3">
            <a:extLst>
              <a:ext uri="{FF2B5EF4-FFF2-40B4-BE49-F238E27FC236}">
                <a16:creationId xmlns:a16="http://schemas.microsoft.com/office/drawing/2014/main" id="{4666D761-8464-401F-BB6D-77D53A29B5BA}"/>
              </a:ext>
            </a:extLst>
          </p:cNvPr>
          <p:cNvSpPr/>
          <p:nvPr/>
        </p:nvSpPr>
        <p:spPr>
          <a:xfrm>
            <a:off x="2899410" y="1934576"/>
            <a:ext cx="1737360" cy="614680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sz="2400" dirty="0">
                <a:latin typeface="Times New Roman" panose="02020603050405020304" pitchFamily="18" charset="0"/>
                <a:ea typeface="宋体" panose="02010600030101010101" pitchFamily="2" charset="-122"/>
              </a:rPr>
              <a:t>用户</a:t>
            </a:r>
          </a:p>
        </p:txBody>
      </p:sp>
      <p:sp>
        <p:nvSpPr>
          <p:cNvPr id="5" name="流程图: 决策 4">
            <a:extLst>
              <a:ext uri="{FF2B5EF4-FFF2-40B4-BE49-F238E27FC236}">
                <a16:creationId xmlns:a16="http://schemas.microsoft.com/office/drawing/2014/main" id="{FC710BF2-65ED-4549-BDE8-26B269A8114A}"/>
              </a:ext>
            </a:extLst>
          </p:cNvPr>
          <p:cNvSpPr/>
          <p:nvPr/>
        </p:nvSpPr>
        <p:spPr>
          <a:xfrm>
            <a:off x="5093970" y="1830436"/>
            <a:ext cx="2143760" cy="822960"/>
          </a:xfrm>
          <a:prstGeom prst="flowChartDecision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sz="2400" dirty="0">
                <a:latin typeface="Times New Roman" panose="02020603050405020304" pitchFamily="18" charset="0"/>
                <a:ea typeface="宋体" panose="02010600030101010101" pitchFamily="2" charset="-122"/>
              </a:rPr>
              <a:t>发送</a:t>
            </a:r>
          </a:p>
        </p:txBody>
      </p:sp>
      <p:sp>
        <p:nvSpPr>
          <p:cNvPr id="6" name="矩形: 圆角 5">
            <a:extLst>
              <a:ext uri="{FF2B5EF4-FFF2-40B4-BE49-F238E27FC236}">
                <a16:creationId xmlns:a16="http://schemas.microsoft.com/office/drawing/2014/main" id="{B9D55142-2119-4EB9-9085-85FCFE65FC86}"/>
              </a:ext>
            </a:extLst>
          </p:cNvPr>
          <p:cNvSpPr/>
          <p:nvPr/>
        </p:nvSpPr>
        <p:spPr>
          <a:xfrm>
            <a:off x="7694930" y="1934576"/>
            <a:ext cx="1737360" cy="614680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sz="2400" dirty="0">
                <a:latin typeface="Times New Roman" panose="02020603050405020304" pitchFamily="18" charset="0"/>
                <a:ea typeface="宋体" panose="02010600030101010101" pitchFamily="2" charset="-122"/>
              </a:rPr>
              <a:t>消息</a:t>
            </a:r>
          </a:p>
        </p:txBody>
      </p:sp>
      <p:sp>
        <p:nvSpPr>
          <p:cNvPr id="7" name="椭圆 6">
            <a:extLst>
              <a:ext uri="{FF2B5EF4-FFF2-40B4-BE49-F238E27FC236}">
                <a16:creationId xmlns:a16="http://schemas.microsoft.com/office/drawing/2014/main" id="{97C31579-8C45-42F4-A862-77ED6914187A}"/>
              </a:ext>
            </a:extLst>
          </p:cNvPr>
          <p:cNvSpPr/>
          <p:nvPr/>
        </p:nvSpPr>
        <p:spPr>
          <a:xfrm>
            <a:off x="704850" y="1934576"/>
            <a:ext cx="1737360" cy="614680"/>
          </a:xfrm>
          <a:prstGeom prst="ellips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2400" dirty="0">
                <a:latin typeface="Times New Roman" panose="02020603050405020304" pitchFamily="18" charset="0"/>
                <a:ea typeface="宋体" panose="02010600030101010101" pitchFamily="2" charset="-122"/>
              </a:rPr>
              <a:t>user</a:t>
            </a:r>
            <a:endParaRPr lang="zh-CN" altLang="en-US" sz="2400" dirty="0">
              <a:latin typeface="Times New Roman" panose="02020603050405020304" pitchFamily="18" charset="0"/>
              <a:ea typeface="宋体" panose="02010600030101010101" pitchFamily="2" charset="-122"/>
            </a:endParaRPr>
          </a:p>
        </p:txBody>
      </p:sp>
      <p:sp>
        <p:nvSpPr>
          <p:cNvPr id="8" name="椭圆 7">
            <a:extLst>
              <a:ext uri="{FF2B5EF4-FFF2-40B4-BE49-F238E27FC236}">
                <a16:creationId xmlns:a16="http://schemas.microsoft.com/office/drawing/2014/main" id="{8406DBC6-A39B-46FE-AD2D-8C5C14AF34E8}"/>
              </a:ext>
            </a:extLst>
          </p:cNvPr>
          <p:cNvSpPr/>
          <p:nvPr/>
        </p:nvSpPr>
        <p:spPr>
          <a:xfrm>
            <a:off x="9889490" y="1934576"/>
            <a:ext cx="1737360" cy="614680"/>
          </a:xfrm>
          <a:prstGeom prst="ellips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2400" dirty="0">
                <a:latin typeface="Times New Roman" panose="02020603050405020304" pitchFamily="18" charset="0"/>
                <a:ea typeface="宋体" panose="02010600030101010101" pitchFamily="2" charset="-122"/>
              </a:rPr>
              <a:t>message</a:t>
            </a:r>
            <a:endParaRPr lang="zh-CN" altLang="en-US" sz="2400" dirty="0">
              <a:latin typeface="Times New Roman" panose="02020603050405020304" pitchFamily="18" charset="0"/>
              <a:ea typeface="宋体" panose="02010600030101010101" pitchFamily="2" charset="-122"/>
            </a:endParaRPr>
          </a:p>
        </p:txBody>
      </p:sp>
      <p:cxnSp>
        <p:nvCxnSpPr>
          <p:cNvPr id="9" name="直接连接符 8">
            <a:extLst>
              <a:ext uri="{FF2B5EF4-FFF2-40B4-BE49-F238E27FC236}">
                <a16:creationId xmlns:a16="http://schemas.microsoft.com/office/drawing/2014/main" id="{E8643DA5-5CD8-4683-8DAC-DE174990D4C9}"/>
              </a:ext>
            </a:extLst>
          </p:cNvPr>
          <p:cNvCxnSpPr>
            <a:stCxn id="4" idx="1"/>
            <a:endCxn id="7" idx="6"/>
          </p:cNvCxnSpPr>
          <p:nvPr/>
        </p:nvCxnSpPr>
        <p:spPr>
          <a:xfrm flipH="1">
            <a:off x="2442210" y="2241916"/>
            <a:ext cx="457200" cy="0"/>
          </a:xfrm>
          <a:prstGeom prst="line">
            <a:avLst/>
          </a:prstGeom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10" name="直接连接符 9">
            <a:extLst>
              <a:ext uri="{FF2B5EF4-FFF2-40B4-BE49-F238E27FC236}">
                <a16:creationId xmlns:a16="http://schemas.microsoft.com/office/drawing/2014/main" id="{71051858-E459-40CF-8352-FB73EBC8E9B9}"/>
              </a:ext>
            </a:extLst>
          </p:cNvPr>
          <p:cNvCxnSpPr>
            <a:stCxn id="4" idx="3"/>
            <a:endCxn id="5" idx="1"/>
          </p:cNvCxnSpPr>
          <p:nvPr/>
        </p:nvCxnSpPr>
        <p:spPr>
          <a:xfrm>
            <a:off x="4636770" y="2241916"/>
            <a:ext cx="457200" cy="0"/>
          </a:xfrm>
          <a:prstGeom prst="line">
            <a:avLst/>
          </a:prstGeom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11" name="直接连接符 10">
            <a:extLst>
              <a:ext uri="{FF2B5EF4-FFF2-40B4-BE49-F238E27FC236}">
                <a16:creationId xmlns:a16="http://schemas.microsoft.com/office/drawing/2014/main" id="{1D19A00B-F323-49F7-A776-4F99C0E53882}"/>
              </a:ext>
            </a:extLst>
          </p:cNvPr>
          <p:cNvCxnSpPr>
            <a:stCxn id="5" idx="3"/>
            <a:endCxn id="6" idx="1"/>
          </p:cNvCxnSpPr>
          <p:nvPr/>
        </p:nvCxnSpPr>
        <p:spPr>
          <a:xfrm>
            <a:off x="7237730" y="2241916"/>
            <a:ext cx="457200" cy="0"/>
          </a:xfrm>
          <a:prstGeom prst="line">
            <a:avLst/>
          </a:prstGeom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12" name="直接连接符 11">
            <a:extLst>
              <a:ext uri="{FF2B5EF4-FFF2-40B4-BE49-F238E27FC236}">
                <a16:creationId xmlns:a16="http://schemas.microsoft.com/office/drawing/2014/main" id="{8EE7659D-0079-463C-B6DA-89CD5805D4F6}"/>
              </a:ext>
            </a:extLst>
          </p:cNvPr>
          <p:cNvCxnSpPr>
            <a:stCxn id="6" idx="3"/>
            <a:endCxn id="8" idx="2"/>
          </p:cNvCxnSpPr>
          <p:nvPr/>
        </p:nvCxnSpPr>
        <p:spPr>
          <a:xfrm>
            <a:off x="9432290" y="2241916"/>
            <a:ext cx="457200" cy="0"/>
          </a:xfrm>
          <a:prstGeom prst="line">
            <a:avLst/>
          </a:prstGeom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15" name="文本框 14">
            <a:extLst>
              <a:ext uri="{FF2B5EF4-FFF2-40B4-BE49-F238E27FC236}">
                <a16:creationId xmlns:a16="http://schemas.microsoft.com/office/drawing/2014/main" id="{FF1E59E2-ED62-4371-AD46-9516BFFF6AC8}"/>
              </a:ext>
            </a:extLst>
          </p:cNvPr>
          <p:cNvSpPr txBox="1"/>
          <p:nvPr/>
        </p:nvSpPr>
        <p:spPr>
          <a:xfrm>
            <a:off x="704850" y="3571511"/>
            <a:ext cx="6647974" cy="14369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zh-CN" altLang="en-US" sz="2400" dirty="0">
                <a:latin typeface="黑体" panose="02010609060101010101" pitchFamily="49" charset="-122"/>
                <a:ea typeface="黑体" panose="02010609060101010101" pitchFamily="49" charset="-122"/>
              </a:rPr>
              <a:t>用户：存储用户的基本信息</a:t>
            </a:r>
            <a:endParaRPr lang="en-US" altLang="zh-CN" sz="2400" dirty="0"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>
              <a:lnSpc>
                <a:spcPct val="200000"/>
              </a:lnSpc>
            </a:pPr>
            <a:r>
              <a:rPr lang="zh-CN" altLang="en-US" sz="2400" dirty="0">
                <a:latin typeface="黑体" panose="02010609060101010101" pitchFamily="49" charset="-122"/>
                <a:ea typeface="黑体" panose="02010609060101010101" pitchFamily="49" charset="-122"/>
              </a:rPr>
              <a:t>消息：存储用户和机器人发出的消息的基本信息</a:t>
            </a:r>
          </a:p>
        </p:txBody>
      </p:sp>
    </p:spTree>
    <p:extLst>
      <p:ext uri="{BB962C8B-B14F-4D97-AF65-F5344CB8AC3E}">
        <p14:creationId xmlns:p14="http://schemas.microsoft.com/office/powerpoint/2010/main" val="176064823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数据库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--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模型</a:t>
            </a:r>
          </a:p>
        </p:txBody>
      </p:sp>
      <p:grpSp>
        <p:nvGrpSpPr>
          <p:cNvPr id="7" name="组合 6">
            <a:extLst>
              <a:ext uri="{FF2B5EF4-FFF2-40B4-BE49-F238E27FC236}">
                <a16:creationId xmlns:a16="http://schemas.microsoft.com/office/drawing/2014/main" id="{E47D2C6F-0F13-457C-8193-2A5036494D7F}"/>
              </a:ext>
            </a:extLst>
          </p:cNvPr>
          <p:cNvGrpSpPr/>
          <p:nvPr/>
        </p:nvGrpSpPr>
        <p:grpSpPr>
          <a:xfrm>
            <a:off x="815009" y="1169775"/>
            <a:ext cx="3519316" cy="460800"/>
            <a:chOff x="15327" y="57904"/>
            <a:chExt cx="4541058" cy="460800"/>
          </a:xfrm>
        </p:grpSpPr>
        <p:sp>
          <p:nvSpPr>
            <p:cNvPr id="8" name="矩形 7">
              <a:extLst>
                <a:ext uri="{FF2B5EF4-FFF2-40B4-BE49-F238E27FC236}">
                  <a16:creationId xmlns:a16="http://schemas.microsoft.com/office/drawing/2014/main" id="{D4C62132-960B-4C3C-932A-90E09380EFB3}"/>
                </a:ext>
              </a:extLst>
            </p:cNvPr>
            <p:cNvSpPr/>
            <p:nvPr/>
          </p:nvSpPr>
          <p:spPr>
            <a:xfrm>
              <a:off x="15327" y="57904"/>
              <a:ext cx="4541058" cy="460800"/>
            </a:xfrm>
            <a:prstGeom prst="rect">
              <a:avLst/>
            </a:prstGeom>
          </p:spPr>
          <p:style>
            <a:lnRef idx="2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9" name="文本框 8">
              <a:extLst>
                <a:ext uri="{FF2B5EF4-FFF2-40B4-BE49-F238E27FC236}">
                  <a16:creationId xmlns:a16="http://schemas.microsoft.com/office/drawing/2014/main" id="{963A9A58-B6A9-491B-A475-A1F832EE9A2F}"/>
                </a:ext>
              </a:extLst>
            </p:cNvPr>
            <p:cNvSpPr txBox="1"/>
            <p:nvPr/>
          </p:nvSpPr>
          <p:spPr>
            <a:xfrm>
              <a:off x="15327" y="57904"/>
              <a:ext cx="4541058" cy="460800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13792" tIns="65024" rIns="113792" bIns="65024" numCol="1" spcCol="1270" anchor="ctr" anchorCtr="0">
              <a:noAutofit/>
            </a:bodyPr>
            <a:lstStyle/>
            <a:p>
              <a:pPr marL="0" lvl="0" indent="0" algn="ctr" defTabSz="7112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altLang="zh-CN" sz="2800" b="1" kern="12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user</a:t>
              </a:r>
              <a:endParaRPr lang="zh-CN" altLang="en-US" sz="2800" b="1" kern="12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grpSp>
        <p:nvGrpSpPr>
          <p:cNvPr id="10" name="组合 9">
            <a:extLst>
              <a:ext uri="{FF2B5EF4-FFF2-40B4-BE49-F238E27FC236}">
                <a16:creationId xmlns:a16="http://schemas.microsoft.com/office/drawing/2014/main" id="{D5E8A426-2E04-4D6D-9EE8-12A150DE6E56}"/>
              </a:ext>
            </a:extLst>
          </p:cNvPr>
          <p:cNvGrpSpPr/>
          <p:nvPr/>
        </p:nvGrpSpPr>
        <p:grpSpPr>
          <a:xfrm>
            <a:off x="815009" y="1630575"/>
            <a:ext cx="3519316" cy="4589249"/>
            <a:chOff x="2884" y="525349"/>
            <a:chExt cx="3519316" cy="4742920"/>
          </a:xfrm>
        </p:grpSpPr>
        <p:sp>
          <p:nvSpPr>
            <p:cNvPr id="11" name="矩形 10">
              <a:extLst>
                <a:ext uri="{FF2B5EF4-FFF2-40B4-BE49-F238E27FC236}">
                  <a16:creationId xmlns:a16="http://schemas.microsoft.com/office/drawing/2014/main" id="{8F672B8C-2A85-49AA-8A17-82E9169B255E}"/>
                </a:ext>
              </a:extLst>
            </p:cNvPr>
            <p:cNvSpPr/>
            <p:nvPr/>
          </p:nvSpPr>
          <p:spPr>
            <a:xfrm>
              <a:off x="2884" y="525349"/>
              <a:ext cx="3519316" cy="4742920"/>
            </a:xfrm>
            <a:prstGeom prst="rect">
              <a:avLst/>
            </a:prstGeom>
          </p:spPr>
          <p:style>
            <a:lnRef idx="2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12" name="文本框 11">
              <a:extLst>
                <a:ext uri="{FF2B5EF4-FFF2-40B4-BE49-F238E27FC236}">
                  <a16:creationId xmlns:a16="http://schemas.microsoft.com/office/drawing/2014/main" id="{32971549-6524-4C66-BA66-D5ECFC4126F2}"/>
                </a:ext>
              </a:extLst>
            </p:cNvPr>
            <p:cNvSpPr txBox="1"/>
            <p:nvPr/>
          </p:nvSpPr>
          <p:spPr>
            <a:xfrm>
              <a:off x="102262" y="626949"/>
              <a:ext cx="3419938" cy="4388050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85344" tIns="85344" rIns="113792" bIns="128016" numCol="1" spcCol="1270" anchor="t" anchorCtr="0">
              <a:noAutofit/>
            </a:bodyPr>
            <a:lstStyle/>
            <a:p>
              <a:pPr marL="171450" lvl="1" indent="-171450" algn="l" defTabSz="71120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"/>
              </a:pPr>
              <a:r>
                <a:rPr lang="en-US" sz="2800" b="1" i="0" u="none" kern="1200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user_id</a:t>
              </a:r>
              <a:r>
                <a:rPr lang="en-US" sz="2800" b="1" i="0" u="none" kern="12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 &lt;pk&gt;</a:t>
              </a:r>
              <a:endParaRPr lang="zh-CN" altLang="en-US" sz="2800" kern="12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  <a:p>
              <a:pPr marL="171450" lvl="1" indent="-171450" algn="l" defTabSz="71120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"/>
              </a:pPr>
              <a:r>
                <a:rPr lang="en-US" sz="2800" b="0" i="0" u="none" kern="12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username</a:t>
              </a:r>
              <a:endParaRPr lang="zh-CN" altLang="en-US" sz="2800" kern="12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  <a:p>
              <a:pPr marL="171450" lvl="1" indent="-171450" algn="l" defTabSz="71120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"/>
              </a:pPr>
              <a:r>
                <a:rPr lang="en-US" sz="2800" b="0" i="0" u="none" kern="12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email</a:t>
              </a:r>
              <a:endParaRPr lang="zh-CN" altLang="en-US" sz="2800" kern="12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  <a:p>
              <a:pPr marL="171450" lvl="1" indent="-171450" algn="l" defTabSz="71120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"/>
              </a:pPr>
              <a:r>
                <a:rPr lang="en-US" sz="2800" b="0" i="0" u="none" kern="12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password</a:t>
              </a:r>
              <a:endParaRPr lang="zh-CN" altLang="en-US" sz="2800" kern="12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  <a:p>
              <a:pPr marL="171450" lvl="1" indent="-171450" algn="l" defTabSz="71120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"/>
              </a:pPr>
              <a:r>
                <a:rPr lang="en-US" sz="2800" b="0" i="0" u="none" kern="12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phone</a:t>
              </a:r>
              <a:endParaRPr lang="zh-CN" altLang="en-US" sz="2800" kern="12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  <a:p>
              <a:pPr marL="171450" lvl="1" indent="-171450" algn="l" defTabSz="71120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"/>
              </a:pPr>
              <a:r>
                <a:rPr lang="en-US" sz="2800" b="0" i="0" u="none" kern="12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sex</a:t>
              </a:r>
              <a:endParaRPr lang="zh-CN" altLang="en-US" sz="2800" kern="12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  <a:p>
              <a:pPr marL="171450" lvl="1" indent="-171450" algn="l" defTabSz="71120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"/>
              </a:pPr>
              <a:r>
                <a:rPr lang="en-US" sz="2800" b="0" i="0" u="none" kern="1200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birth_date</a:t>
              </a:r>
              <a:endParaRPr lang="zh-CN" altLang="en-US" sz="2800" kern="12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  <a:p>
              <a:pPr marL="171450" lvl="1" indent="-171450" algn="l" defTabSz="71120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"/>
              </a:pPr>
              <a:r>
                <a:rPr lang="en-US" sz="2800" b="0" i="0" u="none" kern="1200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create_time</a:t>
              </a:r>
              <a:endParaRPr lang="zh-CN" altLang="en-US" sz="2800" kern="12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  <a:p>
              <a:pPr marL="171450" lvl="1" indent="-171450" algn="l" defTabSz="71120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"/>
              </a:pPr>
              <a:r>
                <a:rPr lang="en-US" sz="2800" b="0" i="0" u="none" kern="1200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update_time</a:t>
              </a:r>
              <a:endParaRPr lang="zh-CN" sz="2800" b="0" i="0" u="none" kern="12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grpSp>
        <p:nvGrpSpPr>
          <p:cNvPr id="13" name="组合 12">
            <a:extLst>
              <a:ext uri="{FF2B5EF4-FFF2-40B4-BE49-F238E27FC236}">
                <a16:creationId xmlns:a16="http://schemas.microsoft.com/office/drawing/2014/main" id="{8D146F6E-C9FC-440A-8599-AE1E3E588A1B}"/>
              </a:ext>
            </a:extLst>
          </p:cNvPr>
          <p:cNvGrpSpPr/>
          <p:nvPr/>
        </p:nvGrpSpPr>
        <p:grpSpPr>
          <a:xfrm>
            <a:off x="7834484" y="1160329"/>
            <a:ext cx="3519316" cy="460800"/>
            <a:chOff x="15327" y="57904"/>
            <a:chExt cx="4541058" cy="460800"/>
          </a:xfrm>
        </p:grpSpPr>
        <p:sp>
          <p:nvSpPr>
            <p:cNvPr id="14" name="矩形 13">
              <a:extLst>
                <a:ext uri="{FF2B5EF4-FFF2-40B4-BE49-F238E27FC236}">
                  <a16:creationId xmlns:a16="http://schemas.microsoft.com/office/drawing/2014/main" id="{AB15AD88-C15D-41A0-95CC-7D854D0631CA}"/>
                </a:ext>
              </a:extLst>
            </p:cNvPr>
            <p:cNvSpPr/>
            <p:nvPr/>
          </p:nvSpPr>
          <p:spPr>
            <a:xfrm>
              <a:off x="15327" y="57904"/>
              <a:ext cx="4541058" cy="460800"/>
            </a:xfrm>
            <a:prstGeom prst="rect">
              <a:avLst/>
            </a:prstGeom>
          </p:spPr>
          <p:style>
            <a:lnRef idx="2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5" name="文本框 14">
              <a:extLst>
                <a:ext uri="{FF2B5EF4-FFF2-40B4-BE49-F238E27FC236}">
                  <a16:creationId xmlns:a16="http://schemas.microsoft.com/office/drawing/2014/main" id="{4BCEEFD2-5F5B-4907-9565-896403538647}"/>
                </a:ext>
              </a:extLst>
            </p:cNvPr>
            <p:cNvSpPr txBox="1"/>
            <p:nvPr/>
          </p:nvSpPr>
          <p:spPr>
            <a:xfrm>
              <a:off x="15327" y="57904"/>
              <a:ext cx="4541058" cy="460800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13792" tIns="65024" rIns="113792" bIns="65024" numCol="1" spcCol="1270" anchor="ctr" anchorCtr="0">
              <a:noAutofit/>
            </a:bodyPr>
            <a:lstStyle/>
            <a:p>
              <a:pPr algn="ctr" defTabSz="7112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altLang="zh-CN" sz="28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message</a:t>
              </a:r>
              <a:endParaRPr lang="zh-CN" alt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grpSp>
        <p:nvGrpSpPr>
          <p:cNvPr id="16" name="组合 15">
            <a:extLst>
              <a:ext uri="{FF2B5EF4-FFF2-40B4-BE49-F238E27FC236}">
                <a16:creationId xmlns:a16="http://schemas.microsoft.com/office/drawing/2014/main" id="{6A140D6B-8FC0-4865-A440-812A6D87F4E0}"/>
              </a:ext>
            </a:extLst>
          </p:cNvPr>
          <p:cNvGrpSpPr/>
          <p:nvPr/>
        </p:nvGrpSpPr>
        <p:grpSpPr>
          <a:xfrm>
            <a:off x="7834484" y="1645911"/>
            <a:ext cx="3519316" cy="4665449"/>
            <a:chOff x="2884" y="525349"/>
            <a:chExt cx="3519316" cy="4960392"/>
          </a:xfrm>
        </p:grpSpPr>
        <p:sp>
          <p:nvSpPr>
            <p:cNvPr id="17" name="矩形 16">
              <a:extLst>
                <a:ext uri="{FF2B5EF4-FFF2-40B4-BE49-F238E27FC236}">
                  <a16:creationId xmlns:a16="http://schemas.microsoft.com/office/drawing/2014/main" id="{0AD9EF2F-08B7-4592-BF75-4441A3B6A626}"/>
                </a:ext>
              </a:extLst>
            </p:cNvPr>
            <p:cNvSpPr/>
            <p:nvPr/>
          </p:nvSpPr>
          <p:spPr>
            <a:xfrm>
              <a:off x="2884" y="525349"/>
              <a:ext cx="3519316" cy="4742920"/>
            </a:xfrm>
            <a:prstGeom prst="rect">
              <a:avLst/>
            </a:prstGeom>
          </p:spPr>
          <p:style>
            <a:lnRef idx="2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18" name="文本框 17">
              <a:extLst>
                <a:ext uri="{FF2B5EF4-FFF2-40B4-BE49-F238E27FC236}">
                  <a16:creationId xmlns:a16="http://schemas.microsoft.com/office/drawing/2014/main" id="{65922489-CCD5-4264-BB42-C48B16C2946E}"/>
                </a:ext>
              </a:extLst>
            </p:cNvPr>
            <p:cNvSpPr txBox="1"/>
            <p:nvPr/>
          </p:nvSpPr>
          <p:spPr>
            <a:xfrm>
              <a:off x="102262" y="626948"/>
              <a:ext cx="3419938" cy="4858793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85344" tIns="85344" rIns="113792" bIns="128016" numCol="1" spcCol="1270" anchor="t" anchorCtr="0">
              <a:noAutofit/>
            </a:bodyPr>
            <a:lstStyle/>
            <a:p>
              <a:pPr lvl="0"/>
              <a:r>
                <a:rPr lang="en-US" altLang="zh-CN" sz="2800" b="1" i="0" u="none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message_id</a:t>
              </a:r>
              <a:r>
                <a:rPr lang="en-US" altLang="zh-CN" sz="2800" b="1" i="0" u="none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&lt;pk&gt;</a:t>
              </a:r>
              <a:endParaRPr lang="zh-CN" altLang="en-US" sz="28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  <a:p>
              <a:pPr lvl="0"/>
              <a:r>
                <a:rPr lang="en-US" altLang="zh-CN" sz="2800" b="0" i="0" u="none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send_id</a:t>
              </a:r>
              <a:r>
                <a:rPr lang="en-US" altLang="zh-CN" sz="2800" b="0" i="0" u="none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        &lt;</a:t>
              </a:r>
              <a:r>
                <a:rPr lang="en-US" altLang="zh-CN" sz="2800" b="0" i="0" u="none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fk</a:t>
              </a:r>
              <a:r>
                <a:rPr lang="en-US" altLang="zh-CN" sz="2800" b="0" i="0" u="none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&gt;</a:t>
              </a:r>
              <a:endParaRPr lang="zh-CN" altLang="en-US" sz="28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  <a:p>
              <a:pPr lvl="0"/>
              <a:r>
                <a:rPr lang="en-US" altLang="zh-CN" sz="2800" b="0" i="0" u="none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receiver_id</a:t>
              </a:r>
              <a:r>
                <a:rPr lang="en-US" altLang="zh-CN" sz="2800" b="0" i="0" u="none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   &lt;</a:t>
              </a:r>
              <a:r>
                <a:rPr lang="en-US" altLang="zh-CN" sz="2800" b="0" i="0" u="none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fk</a:t>
              </a:r>
              <a:r>
                <a:rPr lang="en-US" altLang="zh-CN" sz="2800" b="0" i="0" u="none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&gt;</a:t>
              </a:r>
              <a:endParaRPr lang="zh-CN" altLang="en-US" sz="28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  <a:p>
              <a:pPr lvl="0"/>
              <a:r>
                <a:rPr lang="en-US" altLang="zh-CN" sz="2800" b="0" i="0" u="none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message_type</a:t>
              </a:r>
              <a:endParaRPr lang="zh-CN" altLang="en-US" sz="28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  <a:p>
              <a:pPr lvl="0"/>
              <a:r>
                <a:rPr lang="en-US" altLang="zh-CN" sz="2800" b="0" i="0" u="none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message_content</a:t>
              </a:r>
              <a:endParaRPr lang="zh-CN" altLang="en-US" sz="28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  <a:p>
              <a:pPr lvl="0"/>
              <a:r>
                <a:rPr lang="en-US" altLang="zh-CN" sz="2800" b="0" i="0" u="none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message_path</a:t>
              </a:r>
              <a:endParaRPr lang="zh-CN" altLang="en-US" sz="28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  <a:p>
              <a:pPr lvl="0"/>
              <a:r>
                <a:rPr lang="en-US" altLang="zh-CN" sz="2800" b="0" i="0" u="none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send_time</a:t>
              </a:r>
              <a:endParaRPr lang="zh-CN" altLang="zh-CN" sz="2800" b="0" i="0" u="none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sp>
        <p:nvSpPr>
          <p:cNvPr id="19" name="箭头: 左 18">
            <a:extLst>
              <a:ext uri="{FF2B5EF4-FFF2-40B4-BE49-F238E27FC236}">
                <a16:creationId xmlns:a16="http://schemas.microsoft.com/office/drawing/2014/main" id="{7E41474F-5CFA-429D-8871-FB331A6BB114}"/>
              </a:ext>
            </a:extLst>
          </p:cNvPr>
          <p:cNvSpPr/>
          <p:nvPr/>
        </p:nvSpPr>
        <p:spPr>
          <a:xfrm>
            <a:off x="4334324" y="3294316"/>
            <a:ext cx="3500159" cy="328639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DE4A2EA1-422B-41BC-8D34-97E975E5996C}"/>
              </a:ext>
            </a:extLst>
          </p:cNvPr>
          <p:cNvSpPr txBox="1"/>
          <p:nvPr/>
        </p:nvSpPr>
        <p:spPr>
          <a:xfrm>
            <a:off x="4258139" y="2746314"/>
            <a:ext cx="371287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FK_Relationship_owner</a:t>
            </a:r>
            <a:endParaRPr lang="zh-CN" alt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6672242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>
            <a:extLst>
              <a:ext uri="{FF2B5EF4-FFF2-40B4-BE49-F238E27FC236}">
                <a16:creationId xmlns:a16="http://schemas.microsoft.com/office/drawing/2014/main" id="{FA58E75C-C401-4721-ACEF-2491A13DBD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数据库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--user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表</a:t>
            </a:r>
          </a:p>
        </p:txBody>
      </p:sp>
      <p:graphicFrame>
        <p:nvGraphicFramePr>
          <p:cNvPr id="5" name="表格 4">
            <a:extLst>
              <a:ext uri="{FF2B5EF4-FFF2-40B4-BE49-F238E27FC236}">
                <a16:creationId xmlns:a16="http://schemas.microsoft.com/office/drawing/2014/main" id="{D1600F6A-1789-444B-AFF6-68CCBCA9EEC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33521998"/>
              </p:ext>
            </p:extLst>
          </p:nvPr>
        </p:nvGraphicFramePr>
        <p:xfrm>
          <a:off x="1799741" y="1595464"/>
          <a:ext cx="8569326" cy="407141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856442">
                  <a:extLst>
                    <a:ext uri="{9D8B030D-6E8A-4147-A177-3AD203B41FA5}">
                      <a16:colId xmlns:a16="http://schemas.microsoft.com/office/drawing/2014/main" val="3964434242"/>
                    </a:ext>
                  </a:extLst>
                </a:gridCol>
                <a:gridCol w="2856442">
                  <a:extLst>
                    <a:ext uri="{9D8B030D-6E8A-4147-A177-3AD203B41FA5}">
                      <a16:colId xmlns:a16="http://schemas.microsoft.com/office/drawing/2014/main" val="4006029527"/>
                    </a:ext>
                  </a:extLst>
                </a:gridCol>
                <a:gridCol w="2856442">
                  <a:extLst>
                    <a:ext uri="{9D8B030D-6E8A-4147-A177-3AD203B41FA5}">
                      <a16:colId xmlns:a16="http://schemas.microsoft.com/office/drawing/2014/main" val="3187423938"/>
                    </a:ext>
                  </a:extLst>
                </a:gridCol>
              </a:tblGrid>
              <a:tr h="407141">
                <a:tc>
                  <a:txBody>
                    <a:bodyPr/>
                    <a:lstStyle/>
                    <a:p>
                      <a:r>
                        <a:rPr lang="zh-CN" altLang="en-US" dirty="0"/>
                        <a:t>列名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数据类型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备注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67064650"/>
                  </a:ext>
                </a:extLst>
              </a:tr>
              <a:tr h="407141">
                <a:tc>
                  <a:txBody>
                    <a:bodyPr/>
                    <a:lstStyle/>
                    <a:p>
                      <a:r>
                        <a:rPr lang="en-US" altLang="zh-CN" dirty="0" err="1"/>
                        <a:t>user_id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Int(11)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主键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26687520"/>
                  </a:ext>
                </a:extLst>
              </a:tr>
              <a:tr h="407141">
                <a:tc>
                  <a:txBody>
                    <a:bodyPr/>
                    <a:lstStyle/>
                    <a:p>
                      <a:r>
                        <a:rPr lang="en-US" altLang="zh-CN" dirty="0"/>
                        <a:t>username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VARCHAR(50)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Not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null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40164596"/>
                  </a:ext>
                </a:extLst>
              </a:tr>
              <a:tr h="407141">
                <a:tc>
                  <a:txBody>
                    <a:bodyPr/>
                    <a:lstStyle/>
                    <a:p>
                      <a:r>
                        <a:rPr lang="en-US" altLang="zh-CN" dirty="0"/>
                        <a:t>email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VARCHAR(50)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Not null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54938553"/>
                  </a:ext>
                </a:extLst>
              </a:tr>
              <a:tr h="407141">
                <a:tc>
                  <a:txBody>
                    <a:bodyPr/>
                    <a:lstStyle/>
                    <a:p>
                      <a:r>
                        <a:rPr lang="en-US" altLang="zh-CN" dirty="0"/>
                        <a:t>password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VARCHAR(50)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Not null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58764370"/>
                  </a:ext>
                </a:extLst>
              </a:tr>
              <a:tr h="407141">
                <a:tc>
                  <a:txBody>
                    <a:bodyPr/>
                    <a:lstStyle/>
                    <a:p>
                      <a:r>
                        <a:rPr lang="en-US" altLang="zh-CN" dirty="0"/>
                        <a:t>phone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VARCHAR(20)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83460238"/>
                  </a:ext>
                </a:extLst>
              </a:tr>
              <a:tr h="407141">
                <a:tc>
                  <a:txBody>
                    <a:bodyPr/>
                    <a:lstStyle/>
                    <a:p>
                      <a:r>
                        <a:rPr lang="en-US" altLang="zh-CN" dirty="0"/>
                        <a:t>sex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Int(2)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13254542"/>
                  </a:ext>
                </a:extLst>
              </a:tr>
              <a:tr h="407141">
                <a:tc>
                  <a:txBody>
                    <a:bodyPr/>
                    <a:lstStyle/>
                    <a:p>
                      <a:r>
                        <a:rPr lang="en-US" altLang="zh-CN" dirty="0" err="1"/>
                        <a:t>birth_date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VARCHAR(200)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08991084"/>
                  </a:ext>
                </a:extLst>
              </a:tr>
              <a:tr h="407141">
                <a:tc>
                  <a:txBody>
                    <a:bodyPr/>
                    <a:lstStyle/>
                    <a:p>
                      <a:r>
                        <a:rPr lang="en-US" altLang="zh-CN" dirty="0" err="1"/>
                        <a:t>create_time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VARCHAR(200)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Not null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98610263"/>
                  </a:ext>
                </a:extLst>
              </a:tr>
              <a:tr h="407141">
                <a:tc>
                  <a:txBody>
                    <a:bodyPr/>
                    <a:lstStyle/>
                    <a:p>
                      <a:r>
                        <a:rPr lang="en-US" altLang="zh-CN" dirty="0" err="1"/>
                        <a:t>update_time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VARCHAR(200)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7185559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19261957"/>
      </p:ext>
    </p:extLst>
  </p:cSld>
  <p:clrMapOvr>
    <a:masterClrMapping/>
  </p:clrMapOvr>
</p:sld>
</file>

<file path=ppt/theme/theme1.xml><?xml version="1.0" encoding="utf-8"?>
<a:theme xmlns:a="http://schemas.openxmlformats.org/drawingml/2006/main" name="A000120140530A99PPBG">
  <a:themeElements>
    <a:clrScheme name="自定义 1">
      <a:dk1>
        <a:srgbClr val="000000"/>
      </a:dk1>
      <a:lt1>
        <a:srgbClr val="FFFFFF"/>
      </a:lt1>
      <a:dk2>
        <a:srgbClr val="768395"/>
      </a:dk2>
      <a:lt2>
        <a:srgbClr val="F0F0F0"/>
      </a:lt2>
      <a:accent1>
        <a:srgbClr val="0C4994"/>
      </a:accent1>
      <a:accent2>
        <a:srgbClr val="0AA3D4"/>
      </a:accent2>
      <a:accent3>
        <a:srgbClr val="DB1F1F"/>
      </a:accent3>
      <a:accent4>
        <a:srgbClr val="247B95"/>
      </a:accent4>
      <a:accent5>
        <a:srgbClr val="AE1324"/>
      </a:accent5>
      <a:accent6>
        <a:srgbClr val="045A88"/>
      </a:accent6>
      <a:hlink>
        <a:srgbClr val="004986"/>
      </a:hlink>
      <a:folHlink>
        <a:srgbClr val="BFBFBF"/>
      </a:folHlink>
    </a:clrScheme>
    <a:fontScheme name="雅黑">
      <a:majorFont>
        <a:latin typeface="Impact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 主题​​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361</TotalTime>
  <Words>1222</Words>
  <Application>Microsoft Office PowerPoint</Application>
  <PresentationFormat>宽屏</PresentationFormat>
  <Paragraphs>222</Paragraphs>
  <Slides>24</Slides>
  <Notes>18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24</vt:i4>
      </vt:variant>
    </vt:vector>
  </HeadingPairs>
  <TitlesOfParts>
    <vt:vector size="32" baseType="lpstr">
      <vt:lpstr>Songti SC</vt:lpstr>
      <vt:lpstr>等线</vt:lpstr>
      <vt:lpstr>黑体</vt:lpstr>
      <vt:lpstr>微软雅黑</vt:lpstr>
      <vt:lpstr>Arial</vt:lpstr>
      <vt:lpstr>Impact</vt:lpstr>
      <vt:lpstr>Times New Roman</vt:lpstr>
      <vt:lpstr>A000120140530A99PPBG</vt:lpstr>
      <vt:lpstr>基于人工智能的对话机器人系统</vt:lpstr>
      <vt:lpstr>PowerPoint 演示文稿</vt:lpstr>
      <vt:lpstr>PowerPoint 演示文稿</vt:lpstr>
      <vt:lpstr>选题</vt:lpstr>
      <vt:lpstr>总体设计</vt:lpstr>
      <vt:lpstr>PowerPoint 演示文稿</vt:lpstr>
      <vt:lpstr>数据库--E-R模型</vt:lpstr>
      <vt:lpstr>数据库--模型</vt:lpstr>
      <vt:lpstr>数据库--user表</vt:lpstr>
      <vt:lpstr>数据库--message表</vt:lpstr>
      <vt:lpstr>前端--登录界面</vt:lpstr>
      <vt:lpstr>前端--注册界面</vt:lpstr>
      <vt:lpstr>前端--聊天界面</vt:lpstr>
      <vt:lpstr>PowerPoint 演示文稿</vt:lpstr>
      <vt:lpstr>聊天机器人训练部分设计框架图</vt:lpstr>
      <vt:lpstr>聊天机器人训练部分技术路线</vt:lpstr>
      <vt:lpstr>图像标注</vt:lpstr>
      <vt:lpstr>图像标注</vt:lpstr>
      <vt:lpstr>PowerPoint 演示文稿</vt:lpstr>
      <vt:lpstr>测试</vt:lpstr>
      <vt:lpstr>测试 --聊天机器人</vt:lpstr>
      <vt:lpstr>测试--性能</vt:lpstr>
      <vt:lpstr>时间进度表及分工</vt:lpstr>
      <vt:lpstr>PowerPoint 演示文稿</vt:lpstr>
    </vt:vector>
  </TitlesOfParts>
  <Company>Microsoft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WJT</dc:creator>
  <cp:lastModifiedBy>asus</cp:lastModifiedBy>
  <cp:revision>38</cp:revision>
  <dcterms:created xsi:type="dcterms:W3CDTF">2018-08-10T09:41:38Z</dcterms:created>
  <dcterms:modified xsi:type="dcterms:W3CDTF">2020-10-15T08:43:01Z</dcterms:modified>
</cp:coreProperties>
</file>